
<file path=[Content_Types].xml><?xml version="1.0" encoding="utf-8"?>
<Types xmlns="http://schemas.openxmlformats.org/package/2006/content-types">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0"/>
  </p:notesMasterIdLst>
  <p:sldIdLst>
    <p:sldId id="256" r:id="rId2"/>
    <p:sldId id="262" r:id="rId3"/>
    <p:sldId id="468" r:id="rId4"/>
    <p:sldId id="260" r:id="rId5"/>
    <p:sldId id="257" r:id="rId6"/>
    <p:sldId id="258" r:id="rId7"/>
    <p:sldId id="259" r:id="rId8"/>
    <p:sldId id="261" r:id="rId9"/>
    <p:sldId id="263" r:id="rId10"/>
    <p:sldId id="461" r:id="rId11"/>
    <p:sldId id="454" r:id="rId12"/>
    <p:sldId id="464" r:id="rId13"/>
    <p:sldId id="465" r:id="rId14"/>
    <p:sldId id="466" r:id="rId15"/>
    <p:sldId id="467" r:id="rId16"/>
    <p:sldId id="459" r:id="rId17"/>
    <p:sldId id="470" r:id="rId18"/>
    <p:sldId id="469"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3" d="100"/>
          <a:sy n="83" d="100"/>
        </p:scale>
        <p:origin x="686" y="7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jpeg>
</file>

<file path=ppt/media/image7.gif>
</file>

<file path=ppt/media/image8.gif>
</file>

<file path=ppt/media/image9.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7E2FA3-7C9F-4D02-BD0E-57A4AA558A42}" type="datetimeFigureOut">
              <a:rPr lang="en-US" smtClean="0"/>
              <a:t>3/27/2023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F57AE89-3ADF-4325-AC96-530F7C78244A}" type="slidenum">
              <a:rPr lang="en-US" smtClean="0"/>
              <a:t>‹#›</a:t>
            </a:fld>
            <a:endParaRPr lang="en-US"/>
          </a:p>
        </p:txBody>
      </p:sp>
    </p:spTree>
    <p:extLst>
      <p:ext uri="{BB962C8B-B14F-4D97-AF65-F5344CB8AC3E}">
        <p14:creationId xmlns:p14="http://schemas.microsoft.com/office/powerpoint/2010/main" val="347202127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1" name="幻灯片图像占位符 1">
            <a:extLst>
              <a:ext uri="{FF2B5EF4-FFF2-40B4-BE49-F238E27FC236}">
                <a16:creationId xmlns:a16="http://schemas.microsoft.com/office/drawing/2014/main" id="{9865440E-0FB2-EB9A-6119-0D66DBFDBF29}"/>
              </a:ext>
            </a:extLst>
          </p:cNvPr>
          <p:cNvSpPr>
            <a:spLocks noGrp="1" noRot="1" noChangeAspect="1" noChangeArrowheads="1" noTextEdit="1"/>
          </p:cNvSpPr>
          <p:nvPr>
            <p:ph type="sldImg" idx="4294967295"/>
          </p:nvPr>
        </p:nvSpPr>
        <p:spPr>
          <a:ln>
            <a:miter lim="800000"/>
          </a:ln>
        </p:spPr>
      </p:sp>
      <p:sp>
        <p:nvSpPr>
          <p:cNvPr id="30722" name="备注占位符 2">
            <a:extLst>
              <a:ext uri="{FF2B5EF4-FFF2-40B4-BE49-F238E27FC236}">
                <a16:creationId xmlns:a16="http://schemas.microsoft.com/office/drawing/2014/main" id="{BFA65B66-EB2E-21B9-D78E-C0A5C5ADF9B5}"/>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30723" name="灯片编号占位符 3">
            <a:extLst>
              <a:ext uri="{FF2B5EF4-FFF2-40B4-BE49-F238E27FC236}">
                <a16:creationId xmlns:a16="http://schemas.microsoft.com/office/drawing/2014/main" id="{393FB16D-4106-1856-6DCE-9F7C3B782400}"/>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A0035EC2-5C4C-42C3-9EB9-6B8DC25DEACF}" type="slidenum">
              <a:rPr altLang="zh-CN">
                <a:ea typeface="宋体" panose="02010600030101010101" pitchFamily="2" charset="-122"/>
              </a:rPr>
              <a:pPr/>
              <a:t>10</a:t>
            </a:fld>
            <a:endParaRPr lang="en-US" altLang="zh-CN">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69" name="幻灯片图像占位符 1">
            <a:extLst>
              <a:ext uri="{FF2B5EF4-FFF2-40B4-BE49-F238E27FC236}">
                <a16:creationId xmlns:a16="http://schemas.microsoft.com/office/drawing/2014/main" id="{EA802CAE-4BE2-6171-8576-5A23014F20C8}"/>
              </a:ext>
            </a:extLst>
          </p:cNvPr>
          <p:cNvSpPr>
            <a:spLocks noGrp="1" noRot="1" noChangeAspect="1" noChangeArrowheads="1" noTextEdit="1"/>
          </p:cNvSpPr>
          <p:nvPr>
            <p:ph type="sldImg" idx="4294967295"/>
          </p:nvPr>
        </p:nvSpPr>
        <p:spPr>
          <a:ln>
            <a:miter lim="800000"/>
          </a:ln>
        </p:spPr>
      </p:sp>
      <p:sp>
        <p:nvSpPr>
          <p:cNvPr id="32770" name="备注占位符 2">
            <a:extLst>
              <a:ext uri="{FF2B5EF4-FFF2-40B4-BE49-F238E27FC236}">
                <a16:creationId xmlns:a16="http://schemas.microsoft.com/office/drawing/2014/main" id="{5E6217ED-29DA-EF17-C902-EFF8CEB717E6}"/>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32771" name="灯片编号占位符 3">
            <a:extLst>
              <a:ext uri="{FF2B5EF4-FFF2-40B4-BE49-F238E27FC236}">
                <a16:creationId xmlns:a16="http://schemas.microsoft.com/office/drawing/2014/main" id="{6456CAF6-D9C9-450C-6704-495FF5EF358A}"/>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22C65785-8686-4223-8F6A-FDE5EE9719AC}" type="slidenum">
              <a:rPr altLang="zh-CN">
                <a:ea typeface="宋体" panose="02010600030101010101" pitchFamily="2" charset="-122"/>
              </a:rPr>
              <a:pPr/>
              <a:t>11</a:t>
            </a:fld>
            <a:endParaRPr lang="en-US" altLang="zh-CN">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7" name="幻灯片图像占位符 1">
            <a:extLst>
              <a:ext uri="{FF2B5EF4-FFF2-40B4-BE49-F238E27FC236}">
                <a16:creationId xmlns:a16="http://schemas.microsoft.com/office/drawing/2014/main" id="{9DEBBB82-19D8-33D7-3AED-524E57412327}"/>
              </a:ext>
            </a:extLst>
          </p:cNvPr>
          <p:cNvSpPr>
            <a:spLocks noGrp="1" noRot="1" noChangeAspect="1" noChangeArrowheads="1" noTextEdit="1"/>
          </p:cNvSpPr>
          <p:nvPr>
            <p:ph type="sldImg" idx="4294967295"/>
          </p:nvPr>
        </p:nvSpPr>
        <p:spPr>
          <a:ln>
            <a:miter lim="800000"/>
          </a:ln>
        </p:spPr>
      </p:sp>
      <p:sp>
        <p:nvSpPr>
          <p:cNvPr id="34818" name="备注占位符 2">
            <a:extLst>
              <a:ext uri="{FF2B5EF4-FFF2-40B4-BE49-F238E27FC236}">
                <a16:creationId xmlns:a16="http://schemas.microsoft.com/office/drawing/2014/main" id="{B0D82CE9-BBF9-7A38-BC53-BC1297AC7372}"/>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34819" name="灯片编号占位符 3">
            <a:extLst>
              <a:ext uri="{FF2B5EF4-FFF2-40B4-BE49-F238E27FC236}">
                <a16:creationId xmlns:a16="http://schemas.microsoft.com/office/drawing/2014/main" id="{10DA3A99-DE35-4FB8-7A7A-93C69729F85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C0F53E7-2E97-47B6-9C16-DEAF3A01D08A}" type="slidenum">
              <a:rPr altLang="zh-CN">
                <a:ea typeface="宋体" panose="02010600030101010101" pitchFamily="2" charset="-122"/>
              </a:rPr>
              <a:pPr/>
              <a:t>12</a:t>
            </a:fld>
            <a:endParaRPr lang="en-US" altLang="zh-CN">
              <a:ea typeface="宋体" panose="02010600030101010101" pitchFamily="2" charset="-122"/>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5" name="幻灯片图像占位符 1">
            <a:extLst>
              <a:ext uri="{FF2B5EF4-FFF2-40B4-BE49-F238E27FC236}">
                <a16:creationId xmlns:a16="http://schemas.microsoft.com/office/drawing/2014/main" id="{F7C2FBC8-7BD8-43AE-283B-BC20513631DE}"/>
              </a:ext>
            </a:extLst>
          </p:cNvPr>
          <p:cNvSpPr>
            <a:spLocks noGrp="1" noRot="1" noChangeAspect="1" noChangeArrowheads="1" noTextEdit="1"/>
          </p:cNvSpPr>
          <p:nvPr>
            <p:ph type="sldImg" idx="4294967295"/>
          </p:nvPr>
        </p:nvSpPr>
        <p:spPr>
          <a:ln>
            <a:miter lim="800000"/>
          </a:ln>
        </p:spPr>
      </p:sp>
      <p:sp>
        <p:nvSpPr>
          <p:cNvPr id="36866" name="备注占位符 2">
            <a:extLst>
              <a:ext uri="{FF2B5EF4-FFF2-40B4-BE49-F238E27FC236}">
                <a16:creationId xmlns:a16="http://schemas.microsoft.com/office/drawing/2014/main" id="{AD8EFBC7-5E47-BD39-ED78-F92DE3030B85}"/>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36867" name="灯片编号占位符 3">
            <a:extLst>
              <a:ext uri="{FF2B5EF4-FFF2-40B4-BE49-F238E27FC236}">
                <a16:creationId xmlns:a16="http://schemas.microsoft.com/office/drawing/2014/main" id="{4C5302C5-89DD-53BB-E1D7-6C123FF2A4CB}"/>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D66B2BC4-BC7D-484F-82B2-DAC1B093B3EE}" type="slidenum">
              <a:rPr altLang="zh-CN">
                <a:ea typeface="宋体" panose="02010600030101010101" pitchFamily="2" charset="-122"/>
              </a:rPr>
              <a:pPr/>
              <a:t>13</a:t>
            </a:fld>
            <a:endParaRPr lang="en-US" altLang="zh-CN">
              <a:ea typeface="宋体" panose="02010600030101010101" pitchFamily="2" charset="-122"/>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3" name="幻灯片图像占位符 1">
            <a:extLst>
              <a:ext uri="{FF2B5EF4-FFF2-40B4-BE49-F238E27FC236}">
                <a16:creationId xmlns:a16="http://schemas.microsoft.com/office/drawing/2014/main" id="{8130FE4F-5C7C-0926-84CE-3BDAA8F8AABB}"/>
              </a:ext>
            </a:extLst>
          </p:cNvPr>
          <p:cNvSpPr>
            <a:spLocks noGrp="1" noRot="1" noChangeAspect="1" noChangeArrowheads="1" noTextEdit="1"/>
          </p:cNvSpPr>
          <p:nvPr>
            <p:ph type="sldImg" idx="4294967295"/>
          </p:nvPr>
        </p:nvSpPr>
        <p:spPr>
          <a:ln>
            <a:miter lim="800000"/>
          </a:ln>
        </p:spPr>
      </p:sp>
      <p:sp>
        <p:nvSpPr>
          <p:cNvPr id="38914" name="备注占位符 2">
            <a:extLst>
              <a:ext uri="{FF2B5EF4-FFF2-40B4-BE49-F238E27FC236}">
                <a16:creationId xmlns:a16="http://schemas.microsoft.com/office/drawing/2014/main" id="{302A1A16-9D28-15AA-008F-FB4E68F202CC}"/>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38915" name="灯片编号占位符 3">
            <a:extLst>
              <a:ext uri="{FF2B5EF4-FFF2-40B4-BE49-F238E27FC236}">
                <a16:creationId xmlns:a16="http://schemas.microsoft.com/office/drawing/2014/main" id="{9DDA62F0-D867-9E4B-68F1-466A98012FD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E3B5CF49-7D19-4547-AACD-32276BF33BC2}" type="slidenum">
              <a:rPr altLang="zh-CN">
                <a:ea typeface="宋体" panose="02010600030101010101" pitchFamily="2" charset="-122"/>
              </a:rPr>
              <a:pPr/>
              <a:t>14</a:t>
            </a:fld>
            <a:endParaRPr lang="en-US" altLang="zh-CN">
              <a:ea typeface="宋体" panose="02010600030101010101" pitchFamily="2" charset="-122"/>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1" name="幻灯片图像占位符 1">
            <a:extLst>
              <a:ext uri="{FF2B5EF4-FFF2-40B4-BE49-F238E27FC236}">
                <a16:creationId xmlns:a16="http://schemas.microsoft.com/office/drawing/2014/main" id="{85D03A89-089D-AD97-5F95-0FBA0D3F0F80}"/>
              </a:ext>
            </a:extLst>
          </p:cNvPr>
          <p:cNvSpPr>
            <a:spLocks noGrp="1" noRot="1" noChangeAspect="1" noChangeArrowheads="1" noTextEdit="1"/>
          </p:cNvSpPr>
          <p:nvPr>
            <p:ph type="sldImg" idx="4294967295"/>
          </p:nvPr>
        </p:nvSpPr>
        <p:spPr>
          <a:ln>
            <a:miter lim="800000"/>
          </a:ln>
        </p:spPr>
      </p:sp>
      <p:sp>
        <p:nvSpPr>
          <p:cNvPr id="40962" name="备注占位符 2">
            <a:extLst>
              <a:ext uri="{FF2B5EF4-FFF2-40B4-BE49-F238E27FC236}">
                <a16:creationId xmlns:a16="http://schemas.microsoft.com/office/drawing/2014/main" id="{3300DBBE-1892-77A1-DB16-B3A2DD76A27F}"/>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40963" name="灯片编号占位符 3">
            <a:extLst>
              <a:ext uri="{FF2B5EF4-FFF2-40B4-BE49-F238E27FC236}">
                <a16:creationId xmlns:a16="http://schemas.microsoft.com/office/drawing/2014/main" id="{E9A0A4B6-32CE-EDDE-ED6F-DD53C2186B58}"/>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32473207-64A4-41C0-8B75-9FB786BB850D}" type="slidenum">
              <a:rPr altLang="zh-CN">
                <a:ea typeface="宋体" panose="02010600030101010101" pitchFamily="2" charset="-122"/>
              </a:rPr>
              <a:pPr/>
              <a:t>15</a:t>
            </a:fld>
            <a:endParaRPr lang="en-US" altLang="zh-CN">
              <a:ea typeface="宋体" panose="02010600030101010101" pitchFamily="2" charset="-122"/>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09" name="幻灯片图像占位符 1">
            <a:extLst>
              <a:ext uri="{FF2B5EF4-FFF2-40B4-BE49-F238E27FC236}">
                <a16:creationId xmlns:a16="http://schemas.microsoft.com/office/drawing/2014/main" id="{5109C8AB-D481-9BBB-C5EE-6A8601FF0F64}"/>
              </a:ext>
            </a:extLst>
          </p:cNvPr>
          <p:cNvSpPr>
            <a:spLocks noGrp="1" noRot="1" noChangeAspect="1" noChangeArrowheads="1" noTextEdit="1"/>
          </p:cNvSpPr>
          <p:nvPr>
            <p:ph type="sldImg" idx="4294967295"/>
          </p:nvPr>
        </p:nvSpPr>
        <p:spPr>
          <a:ln>
            <a:miter lim="800000"/>
          </a:ln>
        </p:spPr>
      </p:sp>
      <p:sp>
        <p:nvSpPr>
          <p:cNvPr id="43010" name="备注占位符 2">
            <a:extLst>
              <a:ext uri="{FF2B5EF4-FFF2-40B4-BE49-F238E27FC236}">
                <a16:creationId xmlns:a16="http://schemas.microsoft.com/office/drawing/2014/main" id="{097C2105-4026-D2D6-CDBC-3631024A6D7A}"/>
              </a:ext>
            </a:extLst>
          </p:cNvPr>
          <p:cNvSpPr>
            <a:spLocks noGrp="1" noChangeArrowheads="1"/>
          </p:cNvSpPr>
          <p:nvPr>
            <p:ph type="body" idx="429496729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prstTxWarp prst="textNoShape">
              <a:avLst/>
            </a:prstTxWarp>
          </a:bodyPr>
          <a:lstStyle/>
          <a:p>
            <a:pPr eaLnBrk="1" hangingPunct="1"/>
            <a:endParaRPr lang="zh-CN" altLang="en-US"/>
          </a:p>
        </p:txBody>
      </p:sp>
      <p:sp>
        <p:nvSpPr>
          <p:cNvPr id="43011" name="灯片编号占位符 3">
            <a:extLst>
              <a:ext uri="{FF2B5EF4-FFF2-40B4-BE49-F238E27FC236}">
                <a16:creationId xmlns:a16="http://schemas.microsoft.com/office/drawing/2014/main" id="{59521A61-8B7E-98AA-0C66-12063BC35D43}"/>
              </a:ext>
            </a:extLst>
          </p:cNvPr>
          <p:cNvSpPr>
            <a:spLocks noGrp="1" noChangeArrowheads="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fld id="{8878F52C-D1C7-4F9D-9E55-C6F8660403F1}" type="slidenum">
              <a:rPr altLang="zh-CN">
                <a:ea typeface="宋体" panose="02010600030101010101" pitchFamily="2" charset="-122"/>
              </a:rPr>
              <a:pPr/>
              <a:t>16</a:t>
            </a:fld>
            <a:endParaRPr lang="en-US" altLang="zh-CN">
              <a:ea typeface="宋体" panose="02010600030101010101" pitchFamily="2" charset="-122"/>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14A91-D6D8-5DF6-0E2E-4256AB3B234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E595F5B0-F87D-C466-C8F5-A11EF2F053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7622BB3-802C-51CC-FE1C-1469D12ACE17}"/>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D326D2EB-798A-CD3E-1F44-91342BAE98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D3EA4EE-32CF-652F-3403-5C998D3A2AF2}"/>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28181263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404919-EB93-672C-0C66-E5249FF162D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2AA34919-4925-ACE8-37E8-99596BA5B11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061102-618C-8A31-73DF-E3E1290CDFAE}"/>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11562A7F-6883-98FD-7B42-A2FA31B27C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2ADBF84-9224-8441-ABE9-0E656888527C}"/>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316682825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6F26145-FA63-59DA-0FF3-656E238368D4}"/>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6B00CE3-D2C8-3FEC-D077-1718FA918FA9}"/>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B6A3CBF-9FCE-4054-C03E-8DABE3462261}"/>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F764D2A3-7BA6-4C63-7A64-0D2DDFE57D3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7EEC6B-C91C-2BBF-DAE2-1AF3274C3254}"/>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19753389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59F8EF-71FB-F40C-FCDE-9056E164BE1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6505B95-A4C9-ABD7-1276-EA4A3161510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70455F1-E403-82AA-A8EB-E0BBBBA28308}"/>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6666D4D8-E4F8-322F-F098-EE66A8911A2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4B6D431-AAFA-768B-3CE1-722AE7C735C3}"/>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304379530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EC2C5F-4997-278F-32D4-AB573FCA7A6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EDF532C5-3979-0814-F211-53512E8C1D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EF00438-68DD-ECEA-8CA4-C1F019F92544}"/>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297D5E00-2C58-6F7C-0EFC-626B8DA9D3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284B3D5-102F-585F-8457-C02A0479EDD1}"/>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107767551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33BAE0-6890-4C0A-1150-1C85EDEA475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3B8BF7C-62DC-83C3-24F1-02314F428DD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DDBB286-CD0B-F832-B121-13E2EFF98718}"/>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D1C82B8-98A2-9974-8B49-4E3B12A55098}"/>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6" name="Footer Placeholder 5">
            <a:extLst>
              <a:ext uri="{FF2B5EF4-FFF2-40B4-BE49-F238E27FC236}">
                <a16:creationId xmlns:a16="http://schemas.microsoft.com/office/drawing/2014/main" id="{0DCACA2D-59B4-320A-E17C-375444CC946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0DA6A30-C13C-4F7C-4C9A-EE0C8A7764FB}"/>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22820244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19498-95C8-E0E0-58A1-90EB6F765041}"/>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7F3AF77-301B-9FAB-5AC9-CC394A81C14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338B39EE-3B37-9EAD-AC3F-34D96CC18B89}"/>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8D0F14-54AA-49FC-7692-EA984FAC1B7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888EF83-0501-9D9C-B19F-3D7CCD985FE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B10D553-116A-8288-03A4-26BA0729AE02}"/>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8" name="Footer Placeholder 7">
            <a:extLst>
              <a:ext uri="{FF2B5EF4-FFF2-40B4-BE49-F238E27FC236}">
                <a16:creationId xmlns:a16="http://schemas.microsoft.com/office/drawing/2014/main" id="{D221A151-F9CD-B68F-AC88-B3C6E2A37ABB}"/>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CBB1DE71-F9EE-CDEE-3422-2B824012726B}"/>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19814707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AFEAE5-2690-EA8A-4667-9FB0A993B1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2D18FDB-0E0F-7E5C-7EAF-599F544E3C50}"/>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4" name="Footer Placeholder 3">
            <a:extLst>
              <a:ext uri="{FF2B5EF4-FFF2-40B4-BE49-F238E27FC236}">
                <a16:creationId xmlns:a16="http://schemas.microsoft.com/office/drawing/2014/main" id="{FF7A73E0-03BA-6BC0-1B2F-086C907B85EB}"/>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D8C96F0-9B86-1883-CC50-F698A58F0D31}"/>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39281836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8760225-3491-37FE-77BB-063D3906F715}"/>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3" name="Footer Placeholder 2">
            <a:extLst>
              <a:ext uri="{FF2B5EF4-FFF2-40B4-BE49-F238E27FC236}">
                <a16:creationId xmlns:a16="http://schemas.microsoft.com/office/drawing/2014/main" id="{16CEC2C4-2B5B-8995-BB0F-9621BCA5B7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2533139-CA1D-B264-2861-B05D38A2E73A}"/>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4668296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7868AA-AFA5-05EF-4FB0-591A21CE98E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550F9DA-7994-202D-8FA2-246F3ADF076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66676C-5508-4360-A301-B762464C960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1C67579-CABB-26C3-7440-0308E33EA424}"/>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6" name="Footer Placeholder 5">
            <a:extLst>
              <a:ext uri="{FF2B5EF4-FFF2-40B4-BE49-F238E27FC236}">
                <a16:creationId xmlns:a16="http://schemas.microsoft.com/office/drawing/2014/main" id="{59D2AF8E-E273-7ACC-36B2-13AA6EBCB85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11D584E-CF4C-DD17-A3D6-80CDFEFE236F}"/>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18082861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9660D8-44F9-F019-7B89-B9B9CE8B4AA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C1CF2DF4-873F-46E7-44E5-063464075BD1}"/>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38467301-0976-6AE9-E058-B4F91F44908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9F52CB6-C0E4-7831-E2E6-80FFCF0E1E98}"/>
              </a:ext>
            </a:extLst>
          </p:cNvPr>
          <p:cNvSpPr>
            <a:spLocks noGrp="1"/>
          </p:cNvSpPr>
          <p:nvPr>
            <p:ph type="dt" sz="half" idx="10"/>
          </p:nvPr>
        </p:nvSpPr>
        <p:spPr/>
        <p:txBody>
          <a:bodyPr/>
          <a:lstStyle/>
          <a:p>
            <a:fld id="{3537703B-A39C-4C94-85C1-0DC77905D00C}" type="datetimeFigureOut">
              <a:rPr lang="en-US" smtClean="0"/>
              <a:t>3/27/2023</a:t>
            </a:fld>
            <a:endParaRPr lang="en-US"/>
          </a:p>
        </p:txBody>
      </p:sp>
      <p:sp>
        <p:nvSpPr>
          <p:cNvPr id="6" name="Footer Placeholder 5">
            <a:extLst>
              <a:ext uri="{FF2B5EF4-FFF2-40B4-BE49-F238E27FC236}">
                <a16:creationId xmlns:a16="http://schemas.microsoft.com/office/drawing/2014/main" id="{93ADFAEA-14E0-5446-0D46-42F54B1FD0D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1586B4A-4BB9-0046-3E4B-5B39D2964EED}"/>
              </a:ext>
            </a:extLst>
          </p:cNvPr>
          <p:cNvSpPr>
            <a:spLocks noGrp="1"/>
          </p:cNvSpPr>
          <p:nvPr>
            <p:ph type="sldNum" sz="quarter" idx="12"/>
          </p:nvPr>
        </p:nvSpPr>
        <p:spPr/>
        <p:txBody>
          <a:bodyPr/>
          <a:lstStyle/>
          <a:p>
            <a:fld id="{52025977-2997-44EA-80D2-C8A5E15FF76F}" type="slidenum">
              <a:rPr lang="en-US" smtClean="0"/>
              <a:t>‹#›</a:t>
            </a:fld>
            <a:endParaRPr lang="en-US"/>
          </a:p>
        </p:txBody>
      </p:sp>
    </p:spTree>
    <p:extLst>
      <p:ext uri="{BB962C8B-B14F-4D97-AF65-F5344CB8AC3E}">
        <p14:creationId xmlns:p14="http://schemas.microsoft.com/office/powerpoint/2010/main" val="626869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4F89AC7-9141-6288-6A1C-7B4D1ACF8885}"/>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6CE9DF3-75D1-B604-4C9E-0D822BA0704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FAAC418-E0EC-9689-9900-04CF053295F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537703B-A39C-4C94-85C1-0DC77905D00C}" type="datetimeFigureOut">
              <a:rPr lang="en-US" smtClean="0"/>
              <a:t>3/27/2023</a:t>
            </a:fld>
            <a:endParaRPr lang="en-US"/>
          </a:p>
        </p:txBody>
      </p:sp>
      <p:sp>
        <p:nvSpPr>
          <p:cNvPr id="5" name="Footer Placeholder 4">
            <a:extLst>
              <a:ext uri="{FF2B5EF4-FFF2-40B4-BE49-F238E27FC236}">
                <a16:creationId xmlns:a16="http://schemas.microsoft.com/office/drawing/2014/main" id="{37CC3D33-6F0B-C0A7-95A9-A98491AA5FE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34AA00DB-5FE3-9582-E30E-90FEE0F0BB6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52025977-2997-44EA-80D2-C8A5E15FF76F}" type="slidenum">
              <a:rPr lang="en-US" smtClean="0"/>
              <a:t>‹#›</a:t>
            </a:fld>
            <a:endParaRPr lang="en-US"/>
          </a:p>
        </p:txBody>
      </p:sp>
    </p:spTree>
    <p:extLst>
      <p:ext uri="{BB962C8B-B14F-4D97-AF65-F5344CB8AC3E}">
        <p14:creationId xmlns:p14="http://schemas.microsoft.com/office/powerpoint/2010/main" val="132046147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hyperlink" Target="https://datatracker.ietf.org/doc/draft-lhan-problems-requirements-satellite-net/" TargetMode="Externa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7" Type="http://schemas.openxmlformats.org/officeDocument/2006/relationships/image" Target="../media/image6.jpeg"/><Relationship Id="rId2" Type="http://schemas.openxmlformats.org/officeDocument/2006/relationships/image" Target="../media/image1.png"/><Relationship Id="rId1" Type="http://schemas.openxmlformats.org/officeDocument/2006/relationships/slideLayout" Target="../slideLayouts/slideLayout2.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 Id="rId4" Type="http://schemas.openxmlformats.org/officeDocument/2006/relationships/image" Target="../media/image9.gif"/></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8" Type="http://schemas.openxmlformats.org/officeDocument/2006/relationships/image" Target="../media/image15.png"/><Relationship Id="rId3" Type="http://schemas.openxmlformats.org/officeDocument/2006/relationships/image" Target="../media/image12.png"/><Relationship Id="rId7" Type="http://schemas.openxmlformats.org/officeDocument/2006/relationships/image" Target="../media/image14.png"/><Relationship Id="rId2" Type="http://schemas.openxmlformats.org/officeDocument/2006/relationships/image" Target="../media/image11.png"/><Relationship Id="rId1" Type="http://schemas.openxmlformats.org/officeDocument/2006/relationships/slideLayout" Target="../slideLayouts/slideLayout2.x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BCDED7-689F-E358-F54E-0E02226B70DA}"/>
              </a:ext>
            </a:extLst>
          </p:cNvPr>
          <p:cNvSpPr>
            <a:spLocks noGrp="1"/>
          </p:cNvSpPr>
          <p:nvPr>
            <p:ph type="ctrTitle"/>
          </p:nvPr>
        </p:nvSpPr>
        <p:spPr>
          <a:xfrm>
            <a:off x="83127" y="1122363"/>
            <a:ext cx="11961091" cy="2387600"/>
          </a:xfrm>
        </p:spPr>
        <p:txBody>
          <a:bodyPr>
            <a:normAutofit/>
          </a:bodyPr>
          <a:lstStyle/>
          <a:p>
            <a:r>
              <a:rPr lang="en-US" sz="4400" b="1" dirty="0"/>
              <a:t>Satellite Networking </a:t>
            </a:r>
            <a:r>
              <a:rPr lang="en-US" altLang="zh-CN" sz="4400" b="1" dirty="0"/>
              <a:t>Problems and 3GPP Use Cases</a:t>
            </a:r>
            <a:br>
              <a:rPr lang="en-US" altLang="zh-CN" sz="4800" b="1" dirty="0"/>
            </a:br>
            <a:r>
              <a:rPr lang="en-US" sz="2800" b="0" i="0" u="sng" dirty="0">
                <a:solidFill>
                  <a:srgbClr val="212529"/>
                </a:solidFill>
                <a:effectLst/>
                <a:latin typeface="system-ui"/>
                <a:hlinkClick r:id="rId2"/>
              </a:rPr>
              <a:t>draft-lhan-problems-requirements-satellite-net</a:t>
            </a:r>
            <a:br>
              <a:rPr lang="en-US" sz="4400" dirty="0"/>
            </a:br>
            <a:r>
              <a:rPr lang="en-US" sz="3600" dirty="0"/>
              <a:t>IETF 116 Yokohama, Mar 27-31, 2023</a:t>
            </a:r>
            <a:endParaRPr lang="en-US" sz="4400" dirty="0"/>
          </a:p>
        </p:txBody>
      </p:sp>
      <p:sp>
        <p:nvSpPr>
          <p:cNvPr id="3" name="Subtitle 2">
            <a:extLst>
              <a:ext uri="{FF2B5EF4-FFF2-40B4-BE49-F238E27FC236}">
                <a16:creationId xmlns:a16="http://schemas.microsoft.com/office/drawing/2014/main" id="{732390F9-765E-0B31-89D0-CD50E05056E0}"/>
              </a:ext>
            </a:extLst>
          </p:cNvPr>
          <p:cNvSpPr>
            <a:spLocks noGrp="1"/>
          </p:cNvSpPr>
          <p:nvPr>
            <p:ph type="subTitle" idx="1"/>
          </p:nvPr>
        </p:nvSpPr>
        <p:spPr/>
        <p:txBody>
          <a:bodyPr>
            <a:normAutofit/>
          </a:bodyPr>
          <a:lstStyle/>
          <a:p>
            <a:r>
              <a:rPr lang="en-US" sz="3600" dirty="0"/>
              <a:t>Lin Han (Futurewei, USA)</a:t>
            </a:r>
          </a:p>
          <a:p>
            <a:r>
              <a:rPr lang="en-US" sz="3600" dirty="0"/>
              <a:t>Tianji Jiang (China Mobile Technologies (USA))</a:t>
            </a:r>
          </a:p>
        </p:txBody>
      </p:sp>
    </p:spTree>
    <p:extLst>
      <p:ext uri="{BB962C8B-B14F-4D97-AF65-F5344CB8AC3E}">
        <p14:creationId xmlns:p14="http://schemas.microsoft.com/office/powerpoint/2010/main" val="275623173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7" name="灯片编号占位符 4">
            <a:extLst>
              <a:ext uri="{FF2B5EF4-FFF2-40B4-BE49-F238E27FC236}">
                <a16:creationId xmlns:a16="http://schemas.microsoft.com/office/drawing/2014/main" id="{06BECF7E-8DF8-603A-76B2-105E49AA1C00}"/>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A150A490-F88C-4D3C-B681-F1ABC0D4B08C}" type="slidenum">
              <a:rPr altLang="en-US" sz="1200">
                <a:solidFill>
                  <a:srgbClr val="898989"/>
                </a:solidFill>
              </a:rPr>
              <a:pPr>
                <a:lnSpc>
                  <a:spcPct val="100000"/>
                </a:lnSpc>
                <a:spcBef>
                  <a:spcPct val="0"/>
                </a:spcBef>
                <a:buFontTx/>
                <a:buNone/>
              </a:pPr>
              <a:t>10</a:t>
            </a:fld>
            <a:endParaRPr lang="en-US" altLang="en-US" sz="1200">
              <a:solidFill>
                <a:srgbClr val="898989"/>
              </a:solidFill>
            </a:endParaRPr>
          </a:p>
        </p:txBody>
      </p:sp>
      <p:sp>
        <p:nvSpPr>
          <p:cNvPr id="6" name="Title 1">
            <a:extLst>
              <a:ext uri="{FF2B5EF4-FFF2-40B4-BE49-F238E27FC236}">
                <a16:creationId xmlns:a16="http://schemas.microsoft.com/office/drawing/2014/main" id="{8CBE4095-D1E9-BF41-AA22-1FB8BD848F3F}"/>
              </a:ext>
            </a:extLst>
          </p:cNvPr>
          <p:cNvSpPr>
            <a:spLocks noGrp="1"/>
          </p:cNvSpPr>
          <p:nvPr>
            <p:ph type="title"/>
          </p:nvPr>
        </p:nvSpPr>
        <p:spPr>
          <a:xfrm>
            <a:off x="447675" y="284163"/>
            <a:ext cx="10125075" cy="547687"/>
          </a:xfrm>
        </p:spPr>
        <p:txBody>
          <a:bodyPr>
            <a:noAutofit/>
          </a:bodyPr>
          <a:lstStyle/>
          <a:p>
            <a:pPr eaLnBrk="1" fontAlgn="auto" hangingPunct="1">
              <a:defRPr/>
            </a:pPr>
            <a:r>
              <a:rPr lang="en-US" sz="3600" b="1" noProof="1">
                <a:latin typeface="+mn-lt"/>
              </a:rPr>
              <a:t>3GPP Specs related to Satellite neworks</a:t>
            </a:r>
          </a:p>
        </p:txBody>
      </p:sp>
      <p:sp>
        <p:nvSpPr>
          <p:cNvPr id="29699" name="TextBox 1">
            <a:extLst>
              <a:ext uri="{FF2B5EF4-FFF2-40B4-BE49-F238E27FC236}">
                <a16:creationId xmlns:a16="http://schemas.microsoft.com/office/drawing/2014/main" id="{699758FF-25D7-08AB-E8F9-CBCA719E46AA}"/>
              </a:ext>
            </a:extLst>
          </p:cNvPr>
          <p:cNvSpPr txBox="1">
            <a:spLocks noChangeArrowheads="1"/>
          </p:cNvSpPr>
          <p:nvPr/>
        </p:nvSpPr>
        <p:spPr bwMode="auto">
          <a:xfrm>
            <a:off x="447675" y="1171575"/>
            <a:ext cx="11468100" cy="3786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400"/>
              <a:t>TR.38.811	Study on NR to support NTN (Rel-15)</a:t>
            </a:r>
          </a:p>
          <a:p>
            <a:pPr>
              <a:lnSpc>
                <a:spcPct val="100000"/>
              </a:lnSpc>
              <a:spcBef>
                <a:spcPct val="0"/>
              </a:spcBef>
            </a:pPr>
            <a:r>
              <a:rPr lang="en-US" altLang="en-US" sz="2400"/>
              <a:t>TR 38.821</a:t>
            </a:r>
            <a:r>
              <a:rPr lang="en-US" altLang="en-US" sz="2400" b="1"/>
              <a:t>	</a:t>
            </a:r>
            <a:r>
              <a:rPr lang="en-US" altLang="en-US" sz="2400"/>
              <a:t>Solutions for NR to support NTN (Rel-16)</a:t>
            </a:r>
          </a:p>
          <a:p>
            <a:pPr>
              <a:lnSpc>
                <a:spcPct val="100000"/>
              </a:lnSpc>
              <a:spcBef>
                <a:spcPct val="0"/>
              </a:spcBef>
            </a:pPr>
            <a:r>
              <a:rPr lang="en-US" altLang="en-US" sz="2400"/>
              <a:t>TR 22.822	Study on using satellite access in 5G (Rel-16)</a:t>
            </a:r>
          </a:p>
          <a:p>
            <a:pPr>
              <a:lnSpc>
                <a:spcPct val="100000"/>
              </a:lnSpc>
              <a:spcBef>
                <a:spcPct val="0"/>
              </a:spcBef>
            </a:pPr>
            <a:r>
              <a:rPr lang="en-US" altLang="en-US" sz="2400"/>
              <a:t>TR 23.737	</a:t>
            </a:r>
          </a:p>
          <a:p>
            <a:pPr lvl="1">
              <a:lnSpc>
                <a:spcPct val="100000"/>
              </a:lnSpc>
              <a:spcBef>
                <a:spcPct val="0"/>
              </a:spcBef>
            </a:pPr>
            <a:r>
              <a:rPr lang="en-US" altLang="en-US"/>
              <a:t>(Phase-1) Study on architecture aspects for using satellite access in 5G</a:t>
            </a:r>
          </a:p>
          <a:p>
            <a:pPr lvl="1">
              <a:lnSpc>
                <a:spcPct val="100000"/>
              </a:lnSpc>
              <a:spcBef>
                <a:spcPct val="0"/>
              </a:spcBef>
            </a:pPr>
            <a:r>
              <a:rPr lang="en-US" altLang="en-US"/>
              <a:t>(Phase-2) Integration of satellite components in the 5G architecture</a:t>
            </a:r>
          </a:p>
          <a:p>
            <a:pPr>
              <a:lnSpc>
                <a:spcPct val="100000"/>
              </a:lnSpc>
              <a:spcBef>
                <a:spcPct val="0"/>
              </a:spcBef>
            </a:pPr>
            <a:r>
              <a:rPr lang="en-US" altLang="en-US" sz="2400"/>
              <a:t>TR 28.808	Study on management and orchestration aspects with integrated satellite components in a 5G network (Rel-17)</a:t>
            </a:r>
          </a:p>
          <a:p>
            <a:pPr>
              <a:lnSpc>
                <a:spcPct val="100000"/>
              </a:lnSpc>
              <a:spcBef>
                <a:spcPct val="0"/>
              </a:spcBef>
            </a:pPr>
            <a:r>
              <a:rPr lang="en-US" altLang="en-US" sz="2400"/>
              <a:t>TR 22.926	Guidelines for extra territorial 5G systems (Rel-18)</a:t>
            </a:r>
          </a:p>
          <a:p>
            <a:pPr>
              <a:lnSpc>
                <a:spcPct val="100000"/>
              </a:lnSpc>
              <a:spcBef>
                <a:spcPct val="0"/>
              </a:spcBef>
            </a:pPr>
            <a:r>
              <a:rPr lang="en-US" altLang="en-US" sz="2400"/>
              <a:t>TR 24.821	CT aspects of 5GC architecture for satellite networks (Rel- 17)</a:t>
            </a: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5" name="灯片编号占位符 4">
            <a:extLst>
              <a:ext uri="{FF2B5EF4-FFF2-40B4-BE49-F238E27FC236}">
                <a16:creationId xmlns:a16="http://schemas.microsoft.com/office/drawing/2014/main" id="{10C0CB77-4E48-F16C-31BB-D0D231CCCFF7}"/>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B5E22EBE-5564-4835-9539-93FD3CDA3995}" type="slidenum">
              <a:rPr altLang="en-US" sz="1200">
                <a:solidFill>
                  <a:srgbClr val="898989"/>
                </a:solidFill>
              </a:rPr>
              <a:pPr>
                <a:lnSpc>
                  <a:spcPct val="100000"/>
                </a:lnSpc>
                <a:spcBef>
                  <a:spcPct val="0"/>
                </a:spcBef>
                <a:buFontTx/>
                <a:buNone/>
              </a:pPr>
              <a:t>11</a:t>
            </a:fld>
            <a:endParaRPr lang="en-US" altLang="en-US" sz="1200">
              <a:solidFill>
                <a:srgbClr val="898989"/>
              </a:solidFill>
            </a:endParaRPr>
          </a:p>
        </p:txBody>
      </p:sp>
      <p:sp>
        <p:nvSpPr>
          <p:cNvPr id="6" name="Title 1">
            <a:extLst>
              <a:ext uri="{FF2B5EF4-FFF2-40B4-BE49-F238E27FC236}">
                <a16:creationId xmlns:a16="http://schemas.microsoft.com/office/drawing/2014/main" id="{9EDBA32B-9B4D-3B4A-9CF2-61ADC7C55381}"/>
              </a:ext>
            </a:extLst>
          </p:cNvPr>
          <p:cNvSpPr>
            <a:spLocks noGrp="1"/>
          </p:cNvSpPr>
          <p:nvPr>
            <p:ph type="title"/>
          </p:nvPr>
        </p:nvSpPr>
        <p:spPr>
          <a:xfrm>
            <a:off x="300038" y="169863"/>
            <a:ext cx="10163175" cy="755650"/>
          </a:xfrm>
        </p:spPr>
        <p:txBody>
          <a:bodyPr>
            <a:normAutofit/>
          </a:bodyPr>
          <a:lstStyle/>
          <a:p>
            <a:pPr eaLnBrk="1" fontAlgn="auto" hangingPunct="1">
              <a:defRPr/>
            </a:pPr>
            <a:r>
              <a:rPr lang="en-US" sz="3600" b="1" noProof="1">
                <a:latin typeface="+mn-lt"/>
              </a:rPr>
              <a:t>Satellite Network for 3GPP Wireless </a:t>
            </a:r>
            <a:r>
              <a:rPr lang="en-US" sz="3600" b="1" u="sng" noProof="1">
                <a:latin typeface="+mn-lt"/>
              </a:rPr>
              <a:t>Access</a:t>
            </a:r>
            <a:r>
              <a:rPr lang="en-US" sz="3600" b="1" noProof="1">
                <a:latin typeface="+mn-lt"/>
              </a:rPr>
              <a:t>*</a:t>
            </a:r>
          </a:p>
        </p:txBody>
      </p:sp>
      <p:sp>
        <p:nvSpPr>
          <p:cNvPr id="31747" name="TextBox 6">
            <a:extLst>
              <a:ext uri="{FF2B5EF4-FFF2-40B4-BE49-F238E27FC236}">
                <a16:creationId xmlns:a16="http://schemas.microsoft.com/office/drawing/2014/main" id="{3607D381-F8A8-C45E-9D92-779071FEF191}"/>
              </a:ext>
            </a:extLst>
          </p:cNvPr>
          <p:cNvSpPr txBox="1">
            <a:spLocks noChangeArrowheads="1"/>
          </p:cNvSpPr>
          <p:nvPr/>
        </p:nvSpPr>
        <p:spPr bwMode="auto">
          <a:xfrm>
            <a:off x="382588" y="4164013"/>
            <a:ext cx="9744075" cy="2032000"/>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sz="1800">
                <a:latin typeface="Courier" pitchFamily="2" charset="0"/>
              </a:rPr>
              <a:t>     +--------------+    +-------------+    +---------+    +--------+</a:t>
            </a:r>
          </a:p>
          <a:p>
            <a:pPr eaLnBrk="1" hangingPunct="1">
              <a:lnSpc>
                <a:spcPct val="100000"/>
              </a:lnSpc>
              <a:spcBef>
                <a:spcPct val="0"/>
              </a:spcBef>
              <a:buFontTx/>
              <a:buNone/>
            </a:pPr>
            <a:r>
              <a:rPr lang="en-US" altLang="en-US" sz="1800">
                <a:latin typeface="Courier" pitchFamily="2" charset="0"/>
              </a:rPr>
              <a:t>     |    T or      |    |Mobile Access|    |</a:t>
            </a:r>
            <a:r>
              <a:rPr lang="en-US" altLang="en-US" sz="1800">
                <a:solidFill>
                  <a:srgbClr val="FF0000"/>
                </a:solidFill>
                <a:latin typeface="Courier" pitchFamily="2" charset="0"/>
              </a:rPr>
              <a:t>Satellite</a:t>
            </a:r>
            <a:r>
              <a:rPr lang="en-US" altLang="en-US" sz="1800">
                <a:latin typeface="Courier" pitchFamily="2" charset="0"/>
              </a:rPr>
              <a:t>|    |Internet|</a:t>
            </a:r>
          </a:p>
          <a:p>
            <a:pPr eaLnBrk="1" hangingPunct="1">
              <a:lnSpc>
                <a:spcPct val="100000"/>
              </a:lnSpc>
              <a:spcBef>
                <a:spcPct val="0"/>
              </a:spcBef>
              <a:buFontTx/>
              <a:buNone/>
            </a:pPr>
            <a:r>
              <a:rPr lang="en-US" altLang="en-US" sz="1800">
                <a:latin typeface="Courier" pitchFamily="2" charset="0"/>
              </a:rPr>
              <a:t>     | Local network+----+  Network    +----+ </a:t>
            </a:r>
            <a:r>
              <a:rPr lang="en-US" altLang="en-US" sz="1800">
                <a:solidFill>
                  <a:srgbClr val="FF0000"/>
                </a:solidFill>
                <a:latin typeface="Courier" pitchFamily="2" charset="0"/>
              </a:rPr>
              <a:t>Network</a:t>
            </a:r>
            <a:r>
              <a:rPr lang="en-US" altLang="en-US" sz="1800">
                <a:latin typeface="Courier" pitchFamily="2" charset="0"/>
              </a:rPr>
              <a:t> +----+        |</a:t>
            </a:r>
          </a:p>
          <a:p>
            <a:pPr eaLnBrk="1" hangingPunct="1">
              <a:lnSpc>
                <a:spcPct val="100000"/>
              </a:lnSpc>
              <a:spcBef>
                <a:spcPct val="0"/>
              </a:spcBef>
              <a:buFontTx/>
              <a:buNone/>
            </a:pPr>
            <a:r>
              <a:rPr lang="en-US" altLang="en-US" sz="1800">
                <a:latin typeface="Courier" pitchFamily="2" charset="0"/>
              </a:rPr>
              <a:t>     +--------------+    +-------------+    +---------+    +--------+</a:t>
            </a:r>
          </a:p>
          <a:p>
            <a:pPr eaLnBrk="1" hangingPunct="1">
              <a:lnSpc>
                <a:spcPct val="100000"/>
              </a:lnSpc>
              <a:spcBef>
                <a:spcPct val="0"/>
              </a:spcBef>
              <a:buFontTx/>
              <a:buNone/>
            </a:pPr>
            <a:endParaRPr lang="en-US" altLang="en-US" sz="1800">
              <a:latin typeface="Courier" pitchFamily="2" charset="0"/>
            </a:endParaRPr>
          </a:p>
          <a:p>
            <a:pPr eaLnBrk="1" hangingPunct="1">
              <a:lnSpc>
                <a:spcPct val="100000"/>
              </a:lnSpc>
              <a:spcBef>
                <a:spcPct val="0"/>
              </a:spcBef>
              <a:buFontTx/>
              <a:buNone/>
            </a:pPr>
            <a:r>
              <a:rPr lang="en-US" altLang="en-US" sz="1800">
                <a:latin typeface="Courier" pitchFamily="2" charset="0"/>
              </a:rPr>
              <a:t>           End user terminal or local network access Internet</a:t>
            </a:r>
          </a:p>
          <a:p>
            <a:pPr eaLnBrk="1" hangingPunct="1">
              <a:lnSpc>
                <a:spcPct val="100000"/>
              </a:lnSpc>
              <a:spcBef>
                <a:spcPct val="0"/>
              </a:spcBef>
              <a:buFontTx/>
              <a:buNone/>
            </a:pPr>
            <a:r>
              <a:rPr lang="en-US" altLang="en-US" sz="1800">
                <a:latin typeface="Courier" pitchFamily="2" charset="0"/>
              </a:rPr>
              <a:t>           through Mobile Access Network and then Satellite Network</a:t>
            </a:r>
          </a:p>
        </p:txBody>
      </p:sp>
      <p:sp>
        <p:nvSpPr>
          <p:cNvPr id="31748" name="TextBox 6">
            <a:extLst>
              <a:ext uri="{FF2B5EF4-FFF2-40B4-BE49-F238E27FC236}">
                <a16:creationId xmlns:a16="http://schemas.microsoft.com/office/drawing/2014/main" id="{0587A760-889A-DDFD-77EA-BB6C2E5A48AD}"/>
              </a:ext>
            </a:extLst>
          </p:cNvPr>
          <p:cNvSpPr txBox="1">
            <a:spLocks noChangeArrowheads="1"/>
          </p:cNvSpPr>
          <p:nvPr/>
        </p:nvSpPr>
        <p:spPr bwMode="auto">
          <a:xfrm>
            <a:off x="382588" y="836613"/>
            <a:ext cx="9744075" cy="2032000"/>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sz="1800">
                <a:latin typeface="Courier" pitchFamily="2" charset="0"/>
              </a:rPr>
              <a:t>     +--------------+   +---------+   +-------------+   +--------+</a:t>
            </a:r>
          </a:p>
          <a:p>
            <a:pPr eaLnBrk="1" hangingPunct="1">
              <a:lnSpc>
                <a:spcPct val="100000"/>
              </a:lnSpc>
              <a:spcBef>
                <a:spcPct val="0"/>
              </a:spcBef>
              <a:buFontTx/>
              <a:buNone/>
            </a:pPr>
            <a:r>
              <a:rPr lang="en-US" altLang="en-US" sz="1800">
                <a:latin typeface="Courier" pitchFamily="2" charset="0"/>
              </a:rPr>
              <a:t>     |    T or      |   |</a:t>
            </a:r>
            <a:r>
              <a:rPr lang="en-US" altLang="en-US" sz="1800">
                <a:solidFill>
                  <a:srgbClr val="FF0000"/>
                </a:solidFill>
                <a:latin typeface="Courier" pitchFamily="2" charset="0"/>
              </a:rPr>
              <a:t>Satellite</a:t>
            </a:r>
            <a:r>
              <a:rPr lang="en-US" altLang="en-US" sz="1800">
                <a:latin typeface="Courier" pitchFamily="2" charset="0"/>
              </a:rPr>
              <a:t>|   |Mobile Access|   |Internet|</a:t>
            </a:r>
          </a:p>
          <a:p>
            <a:pPr eaLnBrk="1" hangingPunct="1">
              <a:lnSpc>
                <a:spcPct val="100000"/>
              </a:lnSpc>
              <a:spcBef>
                <a:spcPct val="0"/>
              </a:spcBef>
              <a:buFontTx/>
              <a:buNone/>
            </a:pPr>
            <a:r>
              <a:rPr lang="en-US" altLang="en-US" sz="1800">
                <a:latin typeface="Courier" pitchFamily="2" charset="0"/>
              </a:rPr>
              <a:t>     | Local network+---+ </a:t>
            </a:r>
            <a:r>
              <a:rPr lang="en-US" altLang="en-US" sz="1800">
                <a:solidFill>
                  <a:srgbClr val="FF0000"/>
                </a:solidFill>
                <a:latin typeface="Courier" pitchFamily="2" charset="0"/>
              </a:rPr>
              <a:t>Network</a:t>
            </a:r>
            <a:r>
              <a:rPr lang="en-US" altLang="en-US" sz="1800">
                <a:latin typeface="Courier" pitchFamily="2" charset="0"/>
              </a:rPr>
              <a:t> +---+  Network    +---+        |</a:t>
            </a:r>
          </a:p>
          <a:p>
            <a:pPr eaLnBrk="1" hangingPunct="1">
              <a:lnSpc>
                <a:spcPct val="100000"/>
              </a:lnSpc>
              <a:spcBef>
                <a:spcPct val="0"/>
              </a:spcBef>
              <a:buFontTx/>
              <a:buNone/>
            </a:pPr>
            <a:r>
              <a:rPr lang="en-US" altLang="en-US" sz="1800">
                <a:latin typeface="Courier" pitchFamily="2" charset="0"/>
              </a:rPr>
              <a:t>     +--------------+   +---------+   +-------------+   +--------+</a:t>
            </a:r>
          </a:p>
          <a:p>
            <a:pPr eaLnBrk="1" hangingPunct="1">
              <a:lnSpc>
                <a:spcPct val="100000"/>
              </a:lnSpc>
              <a:spcBef>
                <a:spcPct val="0"/>
              </a:spcBef>
              <a:buFontTx/>
              <a:buNone/>
            </a:pPr>
            <a:endParaRPr lang="en-US" altLang="en-US" sz="1800">
              <a:latin typeface="Courier" pitchFamily="2" charset="0"/>
            </a:endParaRPr>
          </a:p>
          <a:p>
            <a:pPr eaLnBrk="1" hangingPunct="1">
              <a:lnSpc>
                <a:spcPct val="100000"/>
              </a:lnSpc>
              <a:spcBef>
                <a:spcPct val="0"/>
              </a:spcBef>
              <a:buFontTx/>
              <a:buNone/>
            </a:pPr>
            <a:r>
              <a:rPr lang="en-US" altLang="en-US" sz="1800">
                <a:latin typeface="Courier" pitchFamily="2" charset="0"/>
              </a:rPr>
              <a:t>           End user terminal or local network access Internet</a:t>
            </a:r>
          </a:p>
          <a:p>
            <a:pPr eaLnBrk="1" hangingPunct="1">
              <a:lnSpc>
                <a:spcPct val="100000"/>
              </a:lnSpc>
              <a:spcBef>
                <a:spcPct val="0"/>
              </a:spcBef>
              <a:buFontTx/>
              <a:buNone/>
            </a:pPr>
            <a:r>
              <a:rPr lang="en-US" altLang="en-US" sz="1800">
                <a:latin typeface="Courier" pitchFamily="2" charset="0"/>
              </a:rPr>
              <a:t>           through Satellite Network and Mobile Access Network</a:t>
            </a:r>
          </a:p>
        </p:txBody>
      </p:sp>
      <p:sp>
        <p:nvSpPr>
          <p:cNvPr id="31749" name="Rectangle 1">
            <a:extLst>
              <a:ext uri="{FF2B5EF4-FFF2-40B4-BE49-F238E27FC236}">
                <a16:creationId xmlns:a16="http://schemas.microsoft.com/office/drawing/2014/main" id="{B267B59E-3DCF-E25A-F594-10FB809829B3}"/>
              </a:ext>
            </a:extLst>
          </p:cNvPr>
          <p:cNvSpPr>
            <a:spLocks noChangeArrowheads="1"/>
          </p:cNvSpPr>
          <p:nvPr/>
        </p:nvSpPr>
        <p:spPr bwMode="auto">
          <a:xfrm>
            <a:off x="300038" y="6488113"/>
            <a:ext cx="66913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US" altLang="en-US" sz="1800" i="1"/>
              <a:t>*From our IETF I.D: draft-lhan-problems-requirements-satellite-net-04</a:t>
            </a:r>
            <a:endParaRPr lang="en-US" altLang="en-US" sz="1800"/>
          </a:p>
        </p:txBody>
      </p:sp>
      <p:sp>
        <p:nvSpPr>
          <p:cNvPr id="7" name="Title 1">
            <a:extLst>
              <a:ext uri="{FF2B5EF4-FFF2-40B4-BE49-F238E27FC236}">
                <a16:creationId xmlns:a16="http://schemas.microsoft.com/office/drawing/2014/main" id="{9C35596F-2219-BF4A-A1A2-2B58CD402F44}"/>
              </a:ext>
            </a:extLst>
          </p:cNvPr>
          <p:cNvSpPr txBox="1">
            <a:spLocks/>
          </p:cNvSpPr>
          <p:nvPr/>
        </p:nvSpPr>
        <p:spPr bwMode="auto">
          <a:xfrm>
            <a:off x="382588" y="3500438"/>
            <a:ext cx="10164762" cy="755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nchor="ctr">
            <a:normAutofit fontScale="97500"/>
          </a:bodyPr>
          <a:lstStyle>
            <a:lvl1pPr algn="l" rtl="0" eaLnBrk="0" fontAlgn="base" hangingPunct="0">
              <a:lnSpc>
                <a:spcPct val="90000"/>
              </a:lnSpc>
              <a:spcBef>
                <a:spcPct val="0"/>
              </a:spcBef>
              <a:spcAft>
                <a:spcPct val="0"/>
              </a:spcAft>
              <a:defRPr sz="4400" kern="1200">
                <a:solidFill>
                  <a:schemeClr val="tx1"/>
                </a:solidFill>
                <a:latin typeface="+mj-lt"/>
                <a:ea typeface="+mj-ea"/>
                <a:cs typeface="+mj-cs"/>
              </a:defRPr>
            </a:lvl1pPr>
            <a:lvl2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2pPr>
            <a:lvl3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3pPr>
            <a:lvl4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4pPr>
            <a:lvl5pPr algn="l" rtl="0" eaLnBrk="0" fontAlgn="base" hangingPunct="0">
              <a:lnSpc>
                <a:spcPct val="90000"/>
              </a:lnSpc>
              <a:spcBef>
                <a:spcPct val="0"/>
              </a:spcBef>
              <a:spcAft>
                <a:spcPct val="0"/>
              </a:spcAft>
              <a:defRPr sz="4400">
                <a:solidFill>
                  <a:schemeClr val="tx1"/>
                </a:solidFill>
                <a:latin typeface="Calibri Light" panose="020F0302020204030204" pitchFamily="34" charset="0"/>
              </a:defRPr>
            </a:lvl5pPr>
            <a:lvl6pPr marL="457200" algn="l" rtl="0" fontAlgn="base">
              <a:lnSpc>
                <a:spcPct val="90000"/>
              </a:lnSpc>
              <a:spcBef>
                <a:spcPct val="0"/>
              </a:spcBef>
              <a:spcAft>
                <a:spcPct val="0"/>
              </a:spcAft>
              <a:defRPr sz="4400">
                <a:solidFill>
                  <a:schemeClr val="tx1"/>
                </a:solidFill>
                <a:latin typeface="Calibri Light" panose="020F0302020204030204" pitchFamily="34" charset="0"/>
              </a:defRPr>
            </a:lvl6pPr>
            <a:lvl7pPr marL="914400" algn="l" rtl="0" fontAlgn="base">
              <a:lnSpc>
                <a:spcPct val="90000"/>
              </a:lnSpc>
              <a:spcBef>
                <a:spcPct val="0"/>
              </a:spcBef>
              <a:spcAft>
                <a:spcPct val="0"/>
              </a:spcAft>
              <a:defRPr sz="4400">
                <a:solidFill>
                  <a:schemeClr val="tx1"/>
                </a:solidFill>
                <a:latin typeface="Calibri Light" panose="020F0302020204030204" pitchFamily="34" charset="0"/>
              </a:defRPr>
            </a:lvl7pPr>
            <a:lvl8pPr marL="1371600" algn="l" rtl="0" fontAlgn="base">
              <a:lnSpc>
                <a:spcPct val="90000"/>
              </a:lnSpc>
              <a:spcBef>
                <a:spcPct val="0"/>
              </a:spcBef>
              <a:spcAft>
                <a:spcPct val="0"/>
              </a:spcAft>
              <a:defRPr sz="4400">
                <a:solidFill>
                  <a:schemeClr val="tx1"/>
                </a:solidFill>
                <a:latin typeface="Calibri Light" panose="020F0302020204030204" pitchFamily="34" charset="0"/>
              </a:defRPr>
            </a:lvl8pPr>
            <a:lvl9pPr marL="1828800" algn="l" rtl="0" fontAlgn="base">
              <a:lnSpc>
                <a:spcPct val="90000"/>
              </a:lnSpc>
              <a:spcBef>
                <a:spcPct val="0"/>
              </a:spcBef>
              <a:spcAft>
                <a:spcPct val="0"/>
              </a:spcAft>
              <a:defRPr sz="4400">
                <a:solidFill>
                  <a:schemeClr val="tx1"/>
                </a:solidFill>
                <a:latin typeface="Calibri Light" panose="020F0302020204030204" pitchFamily="34" charset="0"/>
              </a:defRPr>
            </a:lvl9pPr>
          </a:lstStyle>
          <a:p>
            <a:pPr eaLnBrk="1" fontAlgn="auto" hangingPunct="1">
              <a:defRPr/>
            </a:pPr>
            <a:r>
              <a:rPr lang="en-US" sz="3600" b="1" noProof="1">
                <a:latin typeface="+mn-lt"/>
              </a:rPr>
              <a:t>Satellite Network for 3GPP Wireless </a:t>
            </a:r>
            <a:r>
              <a:rPr lang="en-US" sz="3600" b="1" u="sng" noProof="1">
                <a:latin typeface="+mn-lt"/>
              </a:rPr>
              <a:t>Backhaul</a:t>
            </a:r>
            <a:r>
              <a:rPr lang="en-US" sz="3600" b="1" noProof="1">
                <a:latin typeface="+mn-lt"/>
              </a:rPr>
              <a:t>*</a:t>
            </a:r>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3" name="灯片编号占位符 4">
            <a:extLst>
              <a:ext uri="{FF2B5EF4-FFF2-40B4-BE49-F238E27FC236}">
                <a16:creationId xmlns:a16="http://schemas.microsoft.com/office/drawing/2014/main" id="{09C0A87F-D14F-CBC6-4A45-7B6BF01AE72A}"/>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564F94C8-F135-4D1F-B287-6C444E68C745}" type="slidenum">
              <a:rPr altLang="en-US" sz="1200">
                <a:solidFill>
                  <a:srgbClr val="898989"/>
                </a:solidFill>
              </a:rPr>
              <a:pPr>
                <a:lnSpc>
                  <a:spcPct val="100000"/>
                </a:lnSpc>
                <a:spcBef>
                  <a:spcPct val="0"/>
                </a:spcBef>
                <a:buFontTx/>
                <a:buNone/>
              </a:pPr>
              <a:t>12</a:t>
            </a:fld>
            <a:endParaRPr lang="en-US" altLang="en-US" sz="1200">
              <a:solidFill>
                <a:srgbClr val="898989"/>
              </a:solidFill>
            </a:endParaRPr>
          </a:p>
        </p:txBody>
      </p:sp>
      <p:sp>
        <p:nvSpPr>
          <p:cNvPr id="6" name="Title 1">
            <a:extLst>
              <a:ext uri="{FF2B5EF4-FFF2-40B4-BE49-F238E27FC236}">
                <a16:creationId xmlns:a16="http://schemas.microsoft.com/office/drawing/2014/main" id="{2C7B1E93-7FD2-DD42-9EDB-0E381F4411A3}"/>
              </a:ext>
            </a:extLst>
          </p:cNvPr>
          <p:cNvSpPr>
            <a:spLocks noGrp="1"/>
          </p:cNvSpPr>
          <p:nvPr>
            <p:ph type="title"/>
          </p:nvPr>
        </p:nvSpPr>
        <p:spPr>
          <a:xfrm>
            <a:off x="271463" y="127000"/>
            <a:ext cx="9144000" cy="873125"/>
          </a:xfrm>
        </p:spPr>
        <p:txBody>
          <a:bodyPr>
            <a:normAutofit/>
          </a:bodyPr>
          <a:lstStyle/>
          <a:p>
            <a:pPr eaLnBrk="1" fontAlgn="auto" hangingPunct="1">
              <a:defRPr/>
            </a:pPr>
            <a:r>
              <a:rPr lang="en-US" sz="3600" b="1" noProof="1">
                <a:latin typeface="+mn-lt"/>
              </a:rPr>
              <a:t>3GPP</a:t>
            </a:r>
            <a:r>
              <a:rPr lang="zh-CN" altLang="en-US" sz="3600" b="1" noProof="1">
                <a:latin typeface="+mn-lt"/>
              </a:rPr>
              <a:t> </a:t>
            </a:r>
            <a:r>
              <a:rPr lang="en-US" altLang="zh-CN" sz="3600" b="1" noProof="1">
                <a:latin typeface="+mn-lt"/>
              </a:rPr>
              <a:t>SA2 Satellite Backhaul (Rel-18, on-going)</a:t>
            </a:r>
            <a:endParaRPr lang="en-US" sz="3600" b="1" noProof="1">
              <a:latin typeface="+mn-lt"/>
            </a:endParaRPr>
          </a:p>
        </p:txBody>
      </p:sp>
      <p:sp>
        <p:nvSpPr>
          <p:cNvPr id="33795" name="TextBox 1">
            <a:extLst>
              <a:ext uri="{FF2B5EF4-FFF2-40B4-BE49-F238E27FC236}">
                <a16:creationId xmlns:a16="http://schemas.microsoft.com/office/drawing/2014/main" id="{F9E79773-7082-2874-8EB0-0B2F024AF746}"/>
              </a:ext>
            </a:extLst>
          </p:cNvPr>
          <p:cNvSpPr txBox="1">
            <a:spLocks noChangeArrowheads="1"/>
          </p:cNvSpPr>
          <p:nvPr/>
        </p:nvSpPr>
        <p:spPr bwMode="auto">
          <a:xfrm>
            <a:off x="271463" y="825500"/>
            <a:ext cx="11468100"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600"/>
              <a:t>Satellite backhaul: </a:t>
            </a:r>
          </a:p>
          <a:p>
            <a:pPr lvl="1">
              <a:lnSpc>
                <a:spcPct val="100000"/>
              </a:lnSpc>
              <a:spcBef>
                <a:spcPct val="0"/>
              </a:spcBef>
            </a:pPr>
            <a:r>
              <a:rPr lang="en-US" altLang="en-US" sz="2200"/>
              <a:t>UPFs on board-SAT w/ gNB on the ground</a:t>
            </a:r>
          </a:p>
          <a:p>
            <a:pPr lvl="1">
              <a:lnSpc>
                <a:spcPct val="100000"/>
              </a:lnSpc>
              <a:spcBef>
                <a:spcPct val="0"/>
              </a:spcBef>
            </a:pPr>
            <a:r>
              <a:rPr lang="en-US" altLang="en-US" sz="2200"/>
              <a:t>Backhaul categories: GEO BH, LEO BH, and LEO BH w/ ISL (Inter-satellite-link)</a:t>
            </a:r>
          </a:p>
          <a:p>
            <a:pPr lvl="1">
              <a:lnSpc>
                <a:spcPct val="100000"/>
              </a:lnSpc>
              <a:spcBef>
                <a:spcPct val="0"/>
              </a:spcBef>
            </a:pPr>
            <a:r>
              <a:rPr lang="en-US" altLang="en-US" sz="2200"/>
              <a:t>Edge computing deployment vs. on-board Satellite</a:t>
            </a:r>
          </a:p>
        </p:txBody>
      </p:sp>
      <p:sp>
        <p:nvSpPr>
          <p:cNvPr id="33796" name="TextBox 1">
            <a:extLst>
              <a:ext uri="{FF2B5EF4-FFF2-40B4-BE49-F238E27FC236}">
                <a16:creationId xmlns:a16="http://schemas.microsoft.com/office/drawing/2014/main" id="{7D85F097-13F8-F6C5-224F-E3FFFE8F83EA}"/>
              </a:ext>
            </a:extLst>
          </p:cNvPr>
          <p:cNvSpPr txBox="1">
            <a:spLocks noChangeArrowheads="1"/>
          </p:cNvSpPr>
          <p:nvPr/>
        </p:nvSpPr>
        <p:spPr bwMode="auto">
          <a:xfrm>
            <a:off x="271463" y="3835400"/>
            <a:ext cx="11468100" cy="2185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600"/>
              <a:t>LEO-BH w/ multi-ISL</a:t>
            </a:r>
          </a:p>
          <a:p>
            <a:pPr lvl="1">
              <a:lnSpc>
                <a:spcPct val="100000"/>
              </a:lnSpc>
              <a:spcBef>
                <a:spcPct val="0"/>
              </a:spcBef>
            </a:pPr>
            <a:r>
              <a:rPr lang="en-US" altLang="en-US" sz="2200"/>
              <a:t>Extremely dynamics for LEO network</a:t>
            </a:r>
          </a:p>
          <a:p>
            <a:pPr lvl="1">
              <a:lnSpc>
                <a:spcPct val="100000"/>
              </a:lnSpc>
              <a:spcBef>
                <a:spcPct val="0"/>
              </a:spcBef>
            </a:pPr>
            <a:r>
              <a:rPr lang="en-US" altLang="en-US" sz="2200"/>
              <a:t>Satellite peering relationship changes roughly every </a:t>
            </a:r>
            <a:r>
              <a:rPr lang="zh-CN" altLang="en-US" sz="2200" u="sng"/>
              <a:t> </a:t>
            </a:r>
            <a:r>
              <a:rPr lang="en-US" altLang="zh-CN" sz="2200" u="sng"/>
              <a:t>6~7 </a:t>
            </a:r>
            <a:r>
              <a:rPr lang="en-US" altLang="en-US" sz="2200" u="sng"/>
              <a:t>min </a:t>
            </a:r>
            <a:r>
              <a:rPr lang="en-US" altLang="en-US" sz="2200"/>
              <a:t>thanks to orbital movements: impair perf, stability, and even cause connectivity-loss.</a:t>
            </a:r>
          </a:p>
          <a:p>
            <a:pPr lvl="1">
              <a:lnSpc>
                <a:spcPct val="100000"/>
              </a:lnSpc>
              <a:spcBef>
                <a:spcPct val="0"/>
              </a:spcBef>
            </a:pPr>
            <a:r>
              <a:rPr lang="en-US" altLang="en-US" sz="2200"/>
              <a:t>Currently, </a:t>
            </a:r>
            <a:r>
              <a:rPr lang="en-US" altLang="en-US" sz="2200" u="sng"/>
              <a:t>no</a:t>
            </a:r>
            <a:r>
              <a:rPr lang="en-US" altLang="en-US" sz="2200"/>
              <a:t> proper technologies to provide steady IP transport for SAT backhaul, impact service.</a:t>
            </a:r>
          </a:p>
        </p:txBody>
      </p:sp>
      <p:sp>
        <p:nvSpPr>
          <p:cNvPr id="33797" name="TextBox 1">
            <a:extLst>
              <a:ext uri="{FF2B5EF4-FFF2-40B4-BE49-F238E27FC236}">
                <a16:creationId xmlns:a16="http://schemas.microsoft.com/office/drawing/2014/main" id="{7792449E-0BB9-24B2-7A72-13CF2564AE9B}"/>
              </a:ext>
            </a:extLst>
          </p:cNvPr>
          <p:cNvSpPr txBox="1">
            <a:spLocks noChangeArrowheads="1"/>
          </p:cNvSpPr>
          <p:nvPr/>
        </p:nvSpPr>
        <p:spPr bwMode="auto">
          <a:xfrm>
            <a:off x="271463" y="2333625"/>
            <a:ext cx="11468100" cy="1508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600" dirty="0"/>
              <a:t>KIs over SATB: </a:t>
            </a:r>
          </a:p>
          <a:p>
            <a:pPr lvl="1">
              <a:lnSpc>
                <a:spcPct val="100000"/>
              </a:lnSpc>
              <a:spcBef>
                <a:spcPct val="0"/>
              </a:spcBef>
            </a:pPr>
            <a:r>
              <a:rPr lang="en-US" altLang="en-US" sz="2200" dirty="0"/>
              <a:t>Service provisioning &amp; QoS control enhancement with dynamic satellite backhaul</a:t>
            </a:r>
          </a:p>
          <a:p>
            <a:pPr lvl="1">
              <a:lnSpc>
                <a:spcPct val="100000"/>
              </a:lnSpc>
              <a:spcBef>
                <a:spcPct val="0"/>
              </a:spcBef>
            </a:pPr>
            <a:r>
              <a:rPr lang="en-US" altLang="en-US" sz="2200" dirty="0"/>
              <a:t>UE local data switch with UPF on-board (Inter-satellite-link)</a:t>
            </a:r>
          </a:p>
          <a:p>
            <a:pPr lvl="1">
              <a:lnSpc>
                <a:spcPct val="100000"/>
              </a:lnSpc>
              <a:spcBef>
                <a:spcPct val="0"/>
              </a:spcBef>
            </a:pPr>
            <a:r>
              <a:rPr lang="en-US" altLang="en-US" sz="2200" dirty="0"/>
              <a:t>Satellite-based edge computing with UPF on-board</a:t>
            </a:r>
          </a:p>
        </p:txBody>
      </p:sp>
      <p:sp>
        <p:nvSpPr>
          <p:cNvPr id="33798" name="TextBox 1">
            <a:extLst>
              <a:ext uri="{FF2B5EF4-FFF2-40B4-BE49-F238E27FC236}">
                <a16:creationId xmlns:a16="http://schemas.microsoft.com/office/drawing/2014/main" id="{9D9E56C4-7DB9-0016-F58A-5A3BFB9C9C23}"/>
              </a:ext>
            </a:extLst>
          </p:cNvPr>
          <p:cNvSpPr txBox="1">
            <a:spLocks noChangeArrowheads="1"/>
          </p:cNvSpPr>
          <p:nvPr/>
        </p:nvSpPr>
        <p:spPr bwMode="auto">
          <a:xfrm>
            <a:off x="271463" y="6165850"/>
            <a:ext cx="11468100" cy="4921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r>
              <a:rPr lang="en-US" altLang="en-US" sz="2600">
                <a:solidFill>
                  <a:srgbClr val="FF0000"/>
                </a:solidFill>
              </a:rPr>
              <a:t>Thus, currently focusing on the category of (dynamic)_GEO backhaul only.</a:t>
            </a: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1" name="灯片编号占位符 4">
            <a:extLst>
              <a:ext uri="{FF2B5EF4-FFF2-40B4-BE49-F238E27FC236}">
                <a16:creationId xmlns:a16="http://schemas.microsoft.com/office/drawing/2014/main" id="{8A21A47C-2283-E005-BDD1-B5D9B919BBA4}"/>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3A597C2F-B6AF-4D77-857D-2DBE22DC1BC4}" type="slidenum">
              <a:rPr altLang="en-US" sz="1200">
                <a:solidFill>
                  <a:srgbClr val="898989"/>
                </a:solidFill>
              </a:rPr>
              <a:pPr>
                <a:lnSpc>
                  <a:spcPct val="100000"/>
                </a:lnSpc>
                <a:spcBef>
                  <a:spcPct val="0"/>
                </a:spcBef>
                <a:buFontTx/>
                <a:buNone/>
              </a:pPr>
              <a:t>13</a:t>
            </a:fld>
            <a:endParaRPr lang="en-US" altLang="en-US" sz="1200">
              <a:solidFill>
                <a:srgbClr val="898989"/>
              </a:solidFill>
            </a:endParaRPr>
          </a:p>
        </p:txBody>
      </p:sp>
      <p:sp>
        <p:nvSpPr>
          <p:cNvPr id="6" name="Title 1">
            <a:extLst>
              <a:ext uri="{FF2B5EF4-FFF2-40B4-BE49-F238E27FC236}">
                <a16:creationId xmlns:a16="http://schemas.microsoft.com/office/drawing/2014/main" id="{50D84D64-2278-8C4F-A61F-E37D08D9BAAE}"/>
              </a:ext>
            </a:extLst>
          </p:cNvPr>
          <p:cNvSpPr>
            <a:spLocks noGrp="1"/>
          </p:cNvSpPr>
          <p:nvPr>
            <p:ph type="title"/>
          </p:nvPr>
        </p:nvSpPr>
        <p:spPr>
          <a:xfrm>
            <a:off x="157163" y="127000"/>
            <a:ext cx="9144000" cy="873125"/>
          </a:xfrm>
        </p:spPr>
        <p:txBody>
          <a:bodyPr>
            <a:normAutofit/>
          </a:bodyPr>
          <a:lstStyle/>
          <a:p>
            <a:pPr eaLnBrk="1" fontAlgn="auto" hangingPunct="1">
              <a:defRPr/>
            </a:pPr>
            <a:r>
              <a:rPr lang="en-US" altLang="zh-CN" sz="3600" b="1" noProof="1">
                <a:latin typeface="+mn-lt"/>
              </a:rPr>
              <a:t>Use Case: LEO w/ Multi-ISL as a 5G Backhaul</a:t>
            </a:r>
            <a:r>
              <a:rPr lang="en-US" altLang="zh-CN" sz="3600" b="1" baseline="30000" noProof="1">
                <a:latin typeface="+mn-lt"/>
              </a:rPr>
              <a:t>*</a:t>
            </a:r>
            <a:endParaRPr lang="en-US" sz="3600" b="1" baseline="30000" noProof="1">
              <a:latin typeface="+mn-lt"/>
            </a:endParaRPr>
          </a:p>
        </p:txBody>
      </p:sp>
      <p:sp>
        <p:nvSpPr>
          <p:cNvPr id="41987" name="TextBox 6">
            <a:extLst>
              <a:ext uri="{FF2B5EF4-FFF2-40B4-BE49-F238E27FC236}">
                <a16:creationId xmlns:a16="http://schemas.microsoft.com/office/drawing/2014/main" id="{E5994C30-75EC-38EF-46EE-792807A53A52}"/>
              </a:ext>
            </a:extLst>
          </p:cNvPr>
          <p:cNvSpPr txBox="1">
            <a:spLocks noChangeArrowheads="1"/>
          </p:cNvSpPr>
          <p:nvPr/>
        </p:nvSpPr>
        <p:spPr bwMode="auto">
          <a:xfrm>
            <a:off x="-171450" y="1000125"/>
            <a:ext cx="9053513" cy="4278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buFontTx/>
              <a:buNone/>
            </a:pPr>
            <a:r>
              <a:rPr lang="en-US" altLang="en-US" sz="1600">
                <a:latin typeface="Courier" pitchFamily="2" charset="0"/>
              </a:rPr>
              <a:t>   Sat#: Satellite                    GS:  Ground Station</a:t>
            </a:r>
          </a:p>
          <a:p>
            <a:pPr eaLnBrk="1" hangingPunct="1">
              <a:lnSpc>
                <a:spcPct val="100000"/>
              </a:lnSpc>
              <a:spcBef>
                <a:spcPct val="0"/>
              </a:spcBef>
              <a:buFontTx/>
              <a:buNone/>
            </a:pPr>
            <a:r>
              <a:rPr lang="en-US" altLang="en-US" sz="1600">
                <a:latin typeface="Courier" pitchFamily="2" charset="0"/>
              </a:rPr>
              <a:t>   UPF:  User Plane Function (5G)     gNB: Next Generation NodeB</a:t>
            </a:r>
          </a:p>
          <a:p>
            <a:pPr eaLnBrk="1" hangingPunct="1">
              <a:lnSpc>
                <a:spcPct val="100000"/>
              </a:lnSpc>
              <a:spcBef>
                <a:spcPct val="0"/>
              </a:spcBef>
              <a:buFontTx/>
              <a:buNone/>
            </a:pPr>
            <a:endParaRPr lang="en-US" altLang="en-US" sz="1600">
              <a:latin typeface="Courier" pitchFamily="2" charset="0"/>
            </a:endParaRPr>
          </a:p>
          <a:p>
            <a:pPr eaLnBrk="1" hangingPunct="1">
              <a:lnSpc>
                <a:spcPct val="100000"/>
              </a:lnSpc>
              <a:spcBef>
                <a:spcPct val="0"/>
              </a:spcBef>
              <a:buFontTx/>
              <a:buNone/>
            </a:pPr>
            <a:r>
              <a:rPr lang="en-US" altLang="en-US" sz="1600">
                <a:latin typeface="Courier" pitchFamily="2" charset="0"/>
              </a:rPr>
              <a:t>                      Sat#1</a:t>
            </a:r>
          </a:p>
          <a:p>
            <a:pPr eaLnBrk="1" hangingPunct="1">
              <a:lnSpc>
                <a:spcPct val="100000"/>
              </a:lnSpc>
              <a:spcBef>
                <a:spcPct val="0"/>
              </a:spcBef>
              <a:buFontTx/>
              <a:buNone/>
            </a:pPr>
            <a:r>
              <a:rPr lang="en-US" altLang="en-US" sz="1600">
                <a:latin typeface="Courier" pitchFamily="2" charset="0"/>
              </a:rPr>
              <a:t>                 +----------+       +--------+</a:t>
            </a:r>
          </a:p>
          <a:p>
            <a:pPr eaLnBrk="1" hangingPunct="1">
              <a:lnSpc>
                <a:spcPct val="100000"/>
              </a:lnSpc>
              <a:spcBef>
                <a:spcPct val="0"/>
              </a:spcBef>
              <a:buFontTx/>
              <a:buNone/>
            </a:pPr>
            <a:r>
              <a:rPr lang="en-US" altLang="en-US" sz="1600">
                <a:latin typeface="Courier" pitchFamily="2" charset="0"/>
              </a:rPr>
              <a:t>                 |  UPF#1   | (ISL) | Sat#.. |</a:t>
            </a:r>
          </a:p>
          <a:p>
            <a:pPr eaLnBrk="1" hangingPunct="1">
              <a:lnSpc>
                <a:spcPct val="100000"/>
              </a:lnSpc>
              <a:spcBef>
                <a:spcPct val="0"/>
              </a:spcBef>
              <a:buFontTx/>
              <a:buNone/>
            </a:pPr>
            <a:r>
              <a:rPr lang="en-US" altLang="en-US" sz="1600">
                <a:latin typeface="Courier" pitchFamily="2" charset="0"/>
              </a:rPr>
              <a:t>    UE#1--gNB#1--|(on-board)|- - - -|        |-----+</a:t>
            </a:r>
          </a:p>
          <a:p>
            <a:pPr eaLnBrk="1" hangingPunct="1">
              <a:lnSpc>
                <a:spcPct val="100000"/>
              </a:lnSpc>
              <a:spcBef>
                <a:spcPct val="0"/>
              </a:spcBef>
              <a:buFontTx/>
              <a:buNone/>
            </a:pPr>
            <a:r>
              <a:rPr lang="en-US" altLang="en-US" sz="1600">
                <a:latin typeface="Courier" pitchFamily="2" charset="0"/>
              </a:rPr>
              <a:t>                 +----------+       +--------+     |</a:t>
            </a:r>
          </a:p>
          <a:p>
            <a:pPr eaLnBrk="1" hangingPunct="1">
              <a:lnSpc>
                <a:spcPct val="100000"/>
              </a:lnSpc>
              <a:spcBef>
                <a:spcPct val="0"/>
              </a:spcBef>
              <a:buFontTx/>
              <a:buNone/>
            </a:pPr>
            <a:r>
              <a:rPr lang="en-US" altLang="en-US" sz="1600">
                <a:latin typeface="Courier" pitchFamily="2" charset="0"/>
              </a:rPr>
              <a:t>                      :                            |      --------</a:t>
            </a:r>
          </a:p>
          <a:p>
            <a:pPr eaLnBrk="1" hangingPunct="1">
              <a:lnSpc>
                <a:spcPct val="100000"/>
              </a:lnSpc>
              <a:spcBef>
                <a:spcPct val="0"/>
              </a:spcBef>
              <a:buFontTx/>
              <a:buNone/>
            </a:pPr>
            <a:r>
              <a:rPr lang="en-US" altLang="en-US" sz="1600">
                <a:latin typeface="Courier" pitchFamily="2" charset="0"/>
              </a:rPr>
              <a:t>                      :(N19)                       v     /        \</a:t>
            </a:r>
          </a:p>
          <a:p>
            <a:pPr eaLnBrk="1" hangingPunct="1">
              <a:lnSpc>
                <a:spcPct val="100000"/>
              </a:lnSpc>
              <a:spcBef>
                <a:spcPct val="0"/>
              </a:spcBef>
              <a:buFontTx/>
              <a:buNone/>
            </a:pPr>
            <a:r>
              <a:rPr lang="en-US" altLang="en-US" sz="1600">
                <a:latin typeface="Courier" pitchFamily="2" charset="0"/>
              </a:rPr>
              <a:t>                      :(ISL)                      GS ---+ 5G Core +</a:t>
            </a:r>
          </a:p>
          <a:p>
            <a:pPr eaLnBrk="1" hangingPunct="1">
              <a:lnSpc>
                <a:spcPct val="100000"/>
              </a:lnSpc>
              <a:spcBef>
                <a:spcPct val="0"/>
              </a:spcBef>
              <a:buFontTx/>
              <a:buNone/>
            </a:pPr>
            <a:r>
              <a:rPr lang="en-US" altLang="en-US" sz="1600">
                <a:latin typeface="Courier" pitchFamily="2" charset="0"/>
              </a:rPr>
              <a:t>                      :                            ^     \        /</a:t>
            </a:r>
          </a:p>
          <a:p>
            <a:pPr eaLnBrk="1" hangingPunct="1">
              <a:lnSpc>
                <a:spcPct val="100000"/>
              </a:lnSpc>
              <a:spcBef>
                <a:spcPct val="0"/>
              </a:spcBef>
              <a:buFontTx/>
              <a:buNone/>
            </a:pPr>
            <a:r>
              <a:rPr lang="en-US" altLang="en-US" sz="1600">
                <a:latin typeface="Courier" pitchFamily="2" charset="0"/>
              </a:rPr>
              <a:t>                 +----------+       +--------+     |      --------</a:t>
            </a:r>
          </a:p>
          <a:p>
            <a:pPr eaLnBrk="1" hangingPunct="1">
              <a:lnSpc>
                <a:spcPct val="100000"/>
              </a:lnSpc>
              <a:spcBef>
                <a:spcPct val="0"/>
              </a:spcBef>
              <a:buFontTx/>
              <a:buNone/>
            </a:pPr>
            <a:r>
              <a:rPr lang="en-US" altLang="en-US" sz="1600">
                <a:latin typeface="Courier" pitchFamily="2" charset="0"/>
              </a:rPr>
              <a:t>                 |  UPF#2   | (ISL) | Sat#.. |     |</a:t>
            </a:r>
          </a:p>
          <a:p>
            <a:pPr eaLnBrk="1" hangingPunct="1">
              <a:lnSpc>
                <a:spcPct val="100000"/>
              </a:lnSpc>
              <a:spcBef>
                <a:spcPct val="0"/>
              </a:spcBef>
              <a:buFontTx/>
              <a:buNone/>
            </a:pPr>
            <a:r>
              <a:rPr lang="en-US" altLang="en-US" sz="1600">
                <a:latin typeface="Courier" pitchFamily="2" charset="0"/>
              </a:rPr>
              <a:t>    UE#2--gNB#2--|(on-board)|- - - -|        |-----+</a:t>
            </a:r>
          </a:p>
          <a:p>
            <a:pPr eaLnBrk="1" hangingPunct="1">
              <a:lnSpc>
                <a:spcPct val="100000"/>
              </a:lnSpc>
              <a:spcBef>
                <a:spcPct val="0"/>
              </a:spcBef>
              <a:buFontTx/>
              <a:buNone/>
            </a:pPr>
            <a:r>
              <a:rPr lang="en-US" altLang="en-US" sz="1600">
                <a:latin typeface="Courier" pitchFamily="2" charset="0"/>
              </a:rPr>
              <a:t>                 +----------+       +--------+</a:t>
            </a:r>
          </a:p>
          <a:p>
            <a:pPr eaLnBrk="1" hangingPunct="1">
              <a:lnSpc>
                <a:spcPct val="100000"/>
              </a:lnSpc>
              <a:spcBef>
                <a:spcPct val="0"/>
              </a:spcBef>
              <a:buFontTx/>
              <a:buNone/>
            </a:pPr>
            <a:r>
              <a:rPr lang="en-US" altLang="en-US" sz="1600">
                <a:latin typeface="Courier" pitchFamily="2" charset="0"/>
              </a:rPr>
              <a:t>                    Sat#2</a:t>
            </a:r>
          </a:p>
        </p:txBody>
      </p:sp>
      <p:sp>
        <p:nvSpPr>
          <p:cNvPr id="7" name="TextBox 1">
            <a:extLst>
              <a:ext uri="{FF2B5EF4-FFF2-40B4-BE49-F238E27FC236}">
                <a16:creationId xmlns:a16="http://schemas.microsoft.com/office/drawing/2014/main" id="{AA094F95-6C6B-584E-9DD1-BAB05A3F30CB}"/>
              </a:ext>
            </a:extLst>
          </p:cNvPr>
          <p:cNvSpPr txBox="1">
            <a:spLocks noChangeArrowheads="1"/>
          </p:cNvSpPr>
          <p:nvPr/>
        </p:nvSpPr>
        <p:spPr bwMode="auto">
          <a:xfrm>
            <a:off x="8215313" y="827088"/>
            <a:ext cx="3824287" cy="1754187"/>
          </a:xfrm>
          <a:prstGeom prst="rect">
            <a:avLst/>
          </a:prstGeom>
          <a:noFill/>
          <a:ln w="9525">
            <a:solidFill>
              <a:schemeClr val="accent1"/>
            </a:solidFill>
            <a:miter lim="800000"/>
            <a:headEnd/>
            <a:tailEnd/>
          </a:ln>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indent="0">
              <a:lnSpc>
                <a:spcPct val="100000"/>
              </a:lnSpc>
              <a:spcBef>
                <a:spcPct val="0"/>
              </a:spcBef>
              <a:buFont typeface="Arial" panose="020B0604020202020204" pitchFamily="34" charset="0"/>
              <a:buNone/>
              <a:defRPr/>
            </a:pPr>
            <a:r>
              <a:rPr lang="en-US" altLang="en-US" sz="1800" dirty="0"/>
              <a:t>Two multi-hop ISL paths: </a:t>
            </a:r>
          </a:p>
          <a:p>
            <a:pPr>
              <a:lnSpc>
                <a:spcPct val="100000"/>
              </a:lnSpc>
              <a:spcBef>
                <a:spcPct val="0"/>
              </a:spcBef>
              <a:defRPr/>
            </a:pPr>
            <a:r>
              <a:rPr lang="en-US" altLang="en-US" sz="1800" dirty="0"/>
              <a:t>UEs rely on a multi-hop ISL path to connect to 5GC on the ground</a:t>
            </a:r>
          </a:p>
          <a:p>
            <a:pPr>
              <a:lnSpc>
                <a:spcPct val="100000"/>
              </a:lnSpc>
              <a:spcBef>
                <a:spcPct val="0"/>
              </a:spcBef>
              <a:defRPr/>
            </a:pPr>
            <a:r>
              <a:rPr lang="en-US" altLang="en-US" sz="1800" dirty="0"/>
              <a:t>Two UEs communicate via the local data switching on satellite(s) (N19 ISL)</a:t>
            </a:r>
          </a:p>
        </p:txBody>
      </p:sp>
      <p:sp>
        <p:nvSpPr>
          <p:cNvPr id="8" name="TextBox 1">
            <a:extLst>
              <a:ext uri="{FF2B5EF4-FFF2-40B4-BE49-F238E27FC236}">
                <a16:creationId xmlns:a16="http://schemas.microsoft.com/office/drawing/2014/main" id="{23BE9673-AA09-CC45-A972-9AD7D540FE7E}"/>
              </a:ext>
            </a:extLst>
          </p:cNvPr>
          <p:cNvSpPr txBox="1">
            <a:spLocks noChangeArrowheads="1"/>
          </p:cNvSpPr>
          <p:nvPr/>
        </p:nvSpPr>
        <p:spPr bwMode="auto">
          <a:xfrm>
            <a:off x="8215313" y="2867025"/>
            <a:ext cx="3824287" cy="2584450"/>
          </a:xfrm>
          <a:prstGeom prst="rect">
            <a:avLst/>
          </a:prstGeom>
          <a:noFill/>
          <a:ln w="9525">
            <a:solidFill>
              <a:schemeClr val="accent1"/>
            </a:solidFill>
            <a:miter lim="800000"/>
            <a:headEnd/>
            <a:tailEnd/>
          </a:ln>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indent="0">
              <a:lnSpc>
                <a:spcPct val="100000"/>
              </a:lnSpc>
              <a:spcBef>
                <a:spcPct val="0"/>
              </a:spcBef>
              <a:buFont typeface="Arial" panose="020B0604020202020204" pitchFamily="34" charset="0"/>
              <a:buNone/>
              <a:defRPr/>
            </a:pPr>
            <a:r>
              <a:rPr lang="en-US" altLang="en-US" sz="1800" dirty="0"/>
              <a:t>Some multi-ISL related </a:t>
            </a:r>
            <a:r>
              <a:rPr lang="en-US" altLang="en-US" sz="1800" b="1" dirty="0"/>
              <a:t>challenges</a:t>
            </a:r>
            <a:r>
              <a:rPr lang="en-US" altLang="en-US" sz="1800" dirty="0"/>
              <a:t> (dynamic topology, transmission capabilities, etc.): </a:t>
            </a:r>
          </a:p>
          <a:p>
            <a:pPr>
              <a:lnSpc>
                <a:spcPct val="100000"/>
              </a:lnSpc>
              <a:spcBef>
                <a:spcPct val="0"/>
              </a:spcBef>
              <a:defRPr/>
            </a:pPr>
            <a:r>
              <a:rPr lang="en-US" altLang="en-US" sz="1800" dirty="0"/>
              <a:t>UE-to-UE session time over 6~7 min – topology/peering changes, link-cost varies, etc.</a:t>
            </a:r>
          </a:p>
          <a:p>
            <a:pPr>
              <a:lnSpc>
                <a:spcPct val="100000"/>
              </a:lnSpc>
              <a:spcBef>
                <a:spcPct val="0"/>
              </a:spcBef>
              <a:defRPr/>
            </a:pPr>
            <a:r>
              <a:rPr lang="en-US" altLang="en-US" sz="1800" dirty="0"/>
              <a:t>UEs belonging to the same 5G-VN group, i.e., 5G LAN-type service w/ PSA UPF</a:t>
            </a:r>
          </a:p>
        </p:txBody>
      </p:sp>
      <p:sp>
        <p:nvSpPr>
          <p:cNvPr id="9" name="TextBox 1">
            <a:extLst>
              <a:ext uri="{FF2B5EF4-FFF2-40B4-BE49-F238E27FC236}">
                <a16:creationId xmlns:a16="http://schemas.microsoft.com/office/drawing/2014/main" id="{5E44251F-52AC-2668-78B3-B7EB911EB574}"/>
              </a:ext>
            </a:extLst>
          </p:cNvPr>
          <p:cNvSpPr txBox="1">
            <a:spLocks noChangeArrowheads="1"/>
          </p:cNvSpPr>
          <p:nvPr/>
        </p:nvSpPr>
        <p:spPr bwMode="auto">
          <a:xfrm>
            <a:off x="300038" y="5508625"/>
            <a:ext cx="11468100" cy="830263"/>
          </a:xfrm>
          <a:prstGeom prst="rect">
            <a:avLst/>
          </a:prstGeom>
          <a:noFill/>
          <a:ln w="9525">
            <a:solidFill>
              <a:schemeClr val="accent1"/>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 typeface="Wingdings" panose="05000000000000000000" pitchFamily="2" charset="2"/>
              <a:buChar char="Ø"/>
            </a:pPr>
            <a:r>
              <a:rPr lang="en-US" altLang="en-US" sz="1600"/>
              <a:t>So, need standardized &amp; efficient satellite-based routing protocols (if possible)  for more efficient satellite communication </a:t>
            </a:r>
          </a:p>
          <a:p>
            <a:pPr>
              <a:lnSpc>
                <a:spcPct val="100000"/>
              </a:lnSpc>
              <a:spcBef>
                <a:spcPct val="0"/>
              </a:spcBef>
              <a:buFont typeface="Wingdings" panose="05000000000000000000" pitchFamily="2" charset="2"/>
              <a:buChar char="Ø"/>
            </a:pPr>
            <a:r>
              <a:rPr lang="en-US" altLang="en-US" sz="1600"/>
              <a:t>Of course, the ‘dynamics’ talked about here is ‘</a:t>
            </a:r>
            <a:r>
              <a:rPr lang="en-US" altLang="en-US" sz="1600" b="1"/>
              <a:t>not random</a:t>
            </a:r>
            <a:r>
              <a:rPr lang="en-US" altLang="en-US" sz="1600"/>
              <a:t>’ – the movement of a satellite is normally periodic and could be well predicated based on the operational information of satellite constellation; meaning more predictably easier &amp;  better services.</a:t>
            </a:r>
          </a:p>
        </p:txBody>
      </p:sp>
      <p:sp>
        <p:nvSpPr>
          <p:cNvPr id="35847" name="Rectangle 1">
            <a:extLst>
              <a:ext uri="{FF2B5EF4-FFF2-40B4-BE49-F238E27FC236}">
                <a16:creationId xmlns:a16="http://schemas.microsoft.com/office/drawing/2014/main" id="{2B4EA88E-8AA6-4AEA-11DB-86C2C2F2330B}"/>
              </a:ext>
            </a:extLst>
          </p:cNvPr>
          <p:cNvSpPr>
            <a:spLocks noChangeArrowheads="1"/>
          </p:cNvSpPr>
          <p:nvPr/>
        </p:nvSpPr>
        <p:spPr bwMode="auto">
          <a:xfrm>
            <a:off x="300038" y="6488113"/>
            <a:ext cx="6691312" cy="369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r>
              <a:rPr lang="en-US" altLang="en-US" sz="1800" i="1"/>
              <a:t>*From our IETF I.D: draft-lhan-problems-requirements-satellite-net-04</a:t>
            </a: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41987"/>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2" presetClass="entr" presetSubtype="4" fill="hold" nodeType="click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additive="base">
                                        <p:cTn id="19" dur="500" fill="hold"/>
                                        <p:tgtEl>
                                          <p:spTgt spid="9"/>
                                        </p:tgtEl>
                                        <p:attrNameLst>
                                          <p:attrName>ppt_x</p:attrName>
                                        </p:attrNameLst>
                                      </p:cBhvr>
                                      <p:tavLst>
                                        <p:tav tm="0">
                                          <p:val>
                                            <p:strVal val="#ppt_x"/>
                                          </p:val>
                                        </p:tav>
                                        <p:tav tm="100000">
                                          <p:val>
                                            <p:strVal val="#ppt_x"/>
                                          </p:val>
                                        </p:tav>
                                      </p:tavLst>
                                    </p:anim>
                                    <p:anim calcmode="lin" valueType="num">
                                      <p:cBhvr additive="base">
                                        <p:cTn id="20"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987" grpId="0"/>
      <p:bldP spid="7" grpId="0" animBg="1"/>
      <p:bldP spid="8" grpId="0" animBg="1"/>
      <p:bldP spid="9"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89" name="灯片编号占位符 4">
            <a:extLst>
              <a:ext uri="{FF2B5EF4-FFF2-40B4-BE49-F238E27FC236}">
                <a16:creationId xmlns:a16="http://schemas.microsoft.com/office/drawing/2014/main" id="{FA6351DB-D149-1BAD-E12B-572CCBA33813}"/>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76A60E76-0209-41C7-A275-301AD7399F3C}" type="slidenum">
              <a:rPr altLang="en-US" sz="1200">
                <a:solidFill>
                  <a:srgbClr val="898989"/>
                </a:solidFill>
              </a:rPr>
              <a:pPr>
                <a:lnSpc>
                  <a:spcPct val="100000"/>
                </a:lnSpc>
                <a:spcBef>
                  <a:spcPct val="0"/>
                </a:spcBef>
                <a:buFontTx/>
                <a:buNone/>
              </a:pPr>
              <a:t>14</a:t>
            </a:fld>
            <a:endParaRPr lang="en-US" altLang="en-US" sz="1200">
              <a:solidFill>
                <a:srgbClr val="898989"/>
              </a:solidFill>
            </a:endParaRPr>
          </a:p>
        </p:txBody>
      </p:sp>
      <p:sp>
        <p:nvSpPr>
          <p:cNvPr id="6" name="Title 1">
            <a:extLst>
              <a:ext uri="{FF2B5EF4-FFF2-40B4-BE49-F238E27FC236}">
                <a16:creationId xmlns:a16="http://schemas.microsoft.com/office/drawing/2014/main" id="{2C7B1E93-7FD2-DD42-9EDB-0E381F4411A3}"/>
              </a:ext>
            </a:extLst>
          </p:cNvPr>
          <p:cNvSpPr>
            <a:spLocks noGrp="1"/>
          </p:cNvSpPr>
          <p:nvPr>
            <p:ph type="title"/>
          </p:nvPr>
        </p:nvSpPr>
        <p:spPr>
          <a:xfrm>
            <a:off x="271463" y="307975"/>
            <a:ext cx="9144000" cy="508000"/>
          </a:xfrm>
        </p:spPr>
        <p:txBody>
          <a:bodyPr>
            <a:normAutofit fontScale="90000"/>
          </a:bodyPr>
          <a:lstStyle/>
          <a:p>
            <a:pPr eaLnBrk="1" fontAlgn="auto" hangingPunct="1">
              <a:defRPr/>
            </a:pPr>
            <a:r>
              <a:rPr lang="en-US" sz="3600" b="1" noProof="1">
                <a:latin typeface="+mn-lt"/>
              </a:rPr>
              <a:t>3GPP</a:t>
            </a:r>
            <a:r>
              <a:rPr lang="zh-CN" altLang="en-US" sz="3600" b="1" noProof="1">
                <a:latin typeface="+mn-lt"/>
              </a:rPr>
              <a:t> </a:t>
            </a:r>
            <a:r>
              <a:rPr lang="en-US" altLang="zh-CN" sz="3600" b="1" noProof="1">
                <a:latin typeface="+mn-lt"/>
              </a:rPr>
              <a:t>SA2 Satellite Access (Ph2, Rel-18, on-going)</a:t>
            </a:r>
            <a:endParaRPr lang="en-US" sz="3600" b="1" noProof="1">
              <a:latin typeface="+mn-lt"/>
            </a:endParaRPr>
          </a:p>
        </p:txBody>
      </p:sp>
      <p:sp>
        <p:nvSpPr>
          <p:cNvPr id="37891" name="TextBox 1">
            <a:extLst>
              <a:ext uri="{FF2B5EF4-FFF2-40B4-BE49-F238E27FC236}">
                <a16:creationId xmlns:a16="http://schemas.microsoft.com/office/drawing/2014/main" id="{3E2EB4C6-E81A-EA4E-86C5-54FC73A326CB}"/>
              </a:ext>
            </a:extLst>
          </p:cNvPr>
          <p:cNvSpPr txBox="1">
            <a:spLocks noChangeArrowheads="1"/>
          </p:cNvSpPr>
          <p:nvPr/>
        </p:nvSpPr>
        <p:spPr bwMode="auto">
          <a:xfrm>
            <a:off x="271463" y="815975"/>
            <a:ext cx="11468100" cy="4708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0" indent="0">
              <a:lnSpc>
                <a:spcPct val="100000"/>
              </a:lnSpc>
              <a:spcBef>
                <a:spcPct val="0"/>
              </a:spcBef>
              <a:buFont typeface="Arial" panose="020B0604020202020204" pitchFamily="34" charset="0"/>
              <a:buNone/>
              <a:defRPr/>
            </a:pPr>
            <a:r>
              <a:rPr lang="en-US" altLang="en-US" sz="2000" dirty="0"/>
              <a:t>To investigate &amp; study 5GC enhancements to support the satellite-based wireless access under the </a:t>
            </a:r>
            <a:r>
              <a:rPr lang="en-US" altLang="en-US" sz="2000" u="sng" dirty="0"/>
              <a:t>discontinuous coverage</a:t>
            </a:r>
            <a:r>
              <a:rPr lang="en-US" altLang="en-US" sz="2000" dirty="0"/>
              <a:t>:</a:t>
            </a:r>
          </a:p>
          <a:p>
            <a:pPr>
              <a:lnSpc>
                <a:spcPct val="100000"/>
              </a:lnSpc>
              <a:spcBef>
                <a:spcPct val="0"/>
              </a:spcBef>
              <a:defRPr/>
            </a:pPr>
            <a:r>
              <a:rPr lang="en-US" altLang="en-US" sz="2000" dirty="0"/>
              <a:t>Architectural enhancements to support mobility management with discontinuous satellite coverage</a:t>
            </a:r>
          </a:p>
          <a:p>
            <a:pPr lvl="1">
              <a:lnSpc>
                <a:spcPct val="100000"/>
              </a:lnSpc>
              <a:spcBef>
                <a:spcPct val="0"/>
              </a:spcBef>
              <a:buFont typeface="Courier New" panose="02070309020205020404" pitchFamily="49" charset="0"/>
              <a:buChar char="o"/>
              <a:defRPr/>
            </a:pPr>
            <a:r>
              <a:rPr lang="en-US" altLang="en-US" sz="2000" dirty="0"/>
              <a:t>Study how UE determines that it has to remain with no service or it has to attempt to register on available different RAT's/ PLMNs to receive the normal service during discontinuous coverage in current NTN RAT.</a:t>
            </a:r>
          </a:p>
          <a:p>
            <a:pPr lvl="1">
              <a:lnSpc>
                <a:spcPct val="100000"/>
              </a:lnSpc>
              <a:spcBef>
                <a:spcPct val="0"/>
              </a:spcBef>
              <a:buFont typeface="Courier New" panose="02070309020205020404" pitchFamily="49" charset="0"/>
              <a:buChar char="o"/>
              <a:defRPr/>
            </a:pPr>
            <a:r>
              <a:rPr lang="en-US" altLang="en-US" sz="2000" dirty="0"/>
              <a:t>Study how to reduce the impact to target RAT or system due to large number of UEs triggering signaling load on the target RAT or system to receive normal service.</a:t>
            </a:r>
          </a:p>
          <a:p>
            <a:pPr>
              <a:lnSpc>
                <a:spcPct val="100000"/>
              </a:lnSpc>
              <a:spcBef>
                <a:spcPct val="0"/>
              </a:spcBef>
              <a:defRPr/>
            </a:pPr>
            <a:r>
              <a:rPr lang="en-US" altLang="en-US" sz="2000" dirty="0"/>
              <a:t>Architectural enhancements to support power-saving optimization in discontinuous coverage (considering </a:t>
            </a:r>
            <a:r>
              <a:rPr lang="en-US" altLang="en-US" sz="2000" u="sng" dirty="0"/>
              <a:t>prediction</a:t>
            </a:r>
            <a:r>
              <a:rPr lang="en-US" altLang="en-US" sz="2000" dirty="0"/>
              <a:t>, awareness, etc.)</a:t>
            </a:r>
          </a:p>
          <a:p>
            <a:pPr lvl="1">
              <a:lnSpc>
                <a:spcPct val="100000"/>
              </a:lnSpc>
              <a:spcBef>
                <a:spcPct val="0"/>
              </a:spcBef>
              <a:defRPr/>
            </a:pPr>
            <a:r>
              <a:rPr lang="en-US" altLang="en-US" sz="2000" dirty="0"/>
              <a:t>whether and how to enhance the power saving mechanisms, e.g. PSM, MICO mode and </a:t>
            </a:r>
            <a:r>
              <a:rPr lang="en-US" altLang="en-US" sz="2000" dirty="0" err="1"/>
              <a:t>eDRX</a:t>
            </a:r>
            <a:r>
              <a:rPr lang="en-US" altLang="en-US" sz="2000" dirty="0"/>
              <a:t> in CM-IDLE state, in order to make sure that a UE does not attempt PLMN access when there is no network coverage; </a:t>
            </a:r>
          </a:p>
          <a:p>
            <a:pPr lvl="1">
              <a:lnSpc>
                <a:spcPct val="100000"/>
              </a:lnSpc>
              <a:spcBef>
                <a:spcPct val="0"/>
              </a:spcBef>
              <a:defRPr/>
            </a:pPr>
            <a:r>
              <a:rPr lang="en-US" altLang="en-US" sz="2000" dirty="0"/>
              <a:t>when there is network coverage the UE attempts PLMN access as needed e.g. to transfer signaling, transfer data or receive paging, etc.</a:t>
            </a:r>
          </a:p>
        </p:txBody>
      </p:sp>
      <p:sp>
        <p:nvSpPr>
          <p:cNvPr id="37892" name="TextBox 1">
            <a:extLst>
              <a:ext uri="{FF2B5EF4-FFF2-40B4-BE49-F238E27FC236}">
                <a16:creationId xmlns:a16="http://schemas.microsoft.com/office/drawing/2014/main" id="{3D5C5D36-5868-D02A-2772-5712CBE2A3D2}"/>
              </a:ext>
            </a:extLst>
          </p:cNvPr>
          <p:cNvSpPr txBox="1">
            <a:spLocks noChangeArrowheads="1"/>
          </p:cNvSpPr>
          <p:nvPr/>
        </p:nvSpPr>
        <p:spPr bwMode="auto">
          <a:xfrm>
            <a:off x="271463" y="5722938"/>
            <a:ext cx="11468100" cy="7699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 typeface="Arial" panose="020B0604020202020204" pitchFamily="34" charset="0"/>
              <a:buNone/>
            </a:pPr>
            <a:r>
              <a:rPr lang="en-US" altLang="en-US" sz="2200">
                <a:solidFill>
                  <a:srgbClr val="FF0000"/>
                </a:solidFill>
              </a:rPr>
              <a:t>There are 20+ solutions proposed; one predominant point (from multiple solutions) based on UEs obtaining </a:t>
            </a:r>
            <a:r>
              <a:rPr lang="en-US" altLang="en-US" sz="2200" u="sng">
                <a:solidFill>
                  <a:srgbClr val="FF0000"/>
                </a:solidFill>
              </a:rPr>
              <a:t>predictable</a:t>
            </a:r>
            <a:r>
              <a:rPr lang="en-US" altLang="en-US" sz="2200">
                <a:solidFill>
                  <a:srgbClr val="FF0000"/>
                </a:solidFill>
              </a:rPr>
              <a:t> satellite footprints (e.g. ‘ephemeris’) – Satellite routing information</a:t>
            </a:r>
            <a:r>
              <a:rPr lang="en-US" altLang="en-US" sz="2200"/>
              <a:t>.</a:t>
            </a: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7" name="灯片编号占位符 4">
            <a:extLst>
              <a:ext uri="{FF2B5EF4-FFF2-40B4-BE49-F238E27FC236}">
                <a16:creationId xmlns:a16="http://schemas.microsoft.com/office/drawing/2014/main" id="{E05BD5F2-BC02-656F-B448-F4E8F9E8C4C7}"/>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6FB8840D-5D36-4B4C-9516-C657363892FB}" type="slidenum">
              <a:rPr altLang="en-US" sz="1200">
                <a:solidFill>
                  <a:srgbClr val="898989"/>
                </a:solidFill>
              </a:rPr>
              <a:pPr>
                <a:lnSpc>
                  <a:spcPct val="100000"/>
                </a:lnSpc>
                <a:spcBef>
                  <a:spcPct val="0"/>
                </a:spcBef>
                <a:buFontTx/>
                <a:buNone/>
              </a:pPr>
              <a:t>15</a:t>
            </a:fld>
            <a:endParaRPr lang="en-US" altLang="en-US" sz="1200">
              <a:solidFill>
                <a:srgbClr val="898989"/>
              </a:solidFill>
            </a:endParaRPr>
          </a:p>
        </p:txBody>
      </p:sp>
      <p:sp>
        <p:nvSpPr>
          <p:cNvPr id="6" name="Title 1">
            <a:extLst>
              <a:ext uri="{FF2B5EF4-FFF2-40B4-BE49-F238E27FC236}">
                <a16:creationId xmlns:a16="http://schemas.microsoft.com/office/drawing/2014/main" id="{2C7B1E93-7FD2-DD42-9EDB-0E381F4411A3}"/>
              </a:ext>
            </a:extLst>
          </p:cNvPr>
          <p:cNvSpPr>
            <a:spLocks noGrp="1"/>
          </p:cNvSpPr>
          <p:nvPr>
            <p:ph type="title"/>
          </p:nvPr>
        </p:nvSpPr>
        <p:spPr>
          <a:xfrm>
            <a:off x="271463" y="127000"/>
            <a:ext cx="11468100" cy="1190625"/>
          </a:xfrm>
        </p:spPr>
        <p:txBody>
          <a:bodyPr>
            <a:normAutofit fontScale="90000"/>
          </a:bodyPr>
          <a:lstStyle/>
          <a:p>
            <a:pPr eaLnBrk="1" fontAlgn="auto" hangingPunct="1">
              <a:defRPr/>
            </a:pPr>
            <a:r>
              <a:rPr lang="en-US" sz="3300" b="1" noProof="1">
                <a:latin typeface="+mn-lt"/>
              </a:rPr>
              <a:t>3GPP</a:t>
            </a:r>
            <a:r>
              <a:rPr lang="zh-CN" altLang="en-US" sz="3300" b="1" noProof="1">
                <a:latin typeface="+mn-lt"/>
              </a:rPr>
              <a:t> </a:t>
            </a:r>
            <a:r>
              <a:rPr lang="en-US" altLang="zh-CN" sz="3300" b="1" noProof="1">
                <a:latin typeface="+mn-lt"/>
              </a:rPr>
              <a:t>SA1 Satellite Access (Ph3, Rel-19, on-going)</a:t>
            </a:r>
            <a:r>
              <a:rPr lang="zh-CN" altLang="en-US" sz="3300" b="1" noProof="1">
                <a:latin typeface="+mn-lt"/>
              </a:rPr>
              <a:t> </a:t>
            </a:r>
            <a:r>
              <a:rPr lang="en-US" altLang="zh-CN" sz="3300" b="1" noProof="1">
                <a:latin typeface="+mn-lt"/>
              </a:rPr>
              <a:t>:</a:t>
            </a:r>
            <a:br>
              <a:rPr lang="en-US" altLang="zh-CN" sz="3300" b="1" noProof="1">
                <a:latin typeface="+mn-lt"/>
              </a:rPr>
            </a:br>
            <a:r>
              <a:rPr lang="en-US" altLang="zh-CN" sz="3600" b="1" noProof="1">
                <a:latin typeface="+mn-lt"/>
              </a:rPr>
              <a:t>- </a:t>
            </a:r>
            <a:r>
              <a:rPr lang="en-US" altLang="zh-CN" sz="2700" noProof="1">
                <a:latin typeface="+mn-lt"/>
              </a:rPr>
              <a:t>Use-case study on service requirements via satellite access taking into account 5G new capabilities </a:t>
            </a:r>
            <a:endParaRPr lang="en-US" sz="2700" noProof="1">
              <a:latin typeface="+mn-lt"/>
            </a:endParaRPr>
          </a:p>
        </p:txBody>
      </p:sp>
      <p:sp>
        <p:nvSpPr>
          <p:cNvPr id="39939" name="TextBox 1">
            <a:extLst>
              <a:ext uri="{FF2B5EF4-FFF2-40B4-BE49-F238E27FC236}">
                <a16:creationId xmlns:a16="http://schemas.microsoft.com/office/drawing/2014/main" id="{4CE01E9F-43D7-57F7-9CCE-93DDE71B1BA8}"/>
              </a:ext>
            </a:extLst>
          </p:cNvPr>
          <p:cNvSpPr txBox="1">
            <a:spLocks noChangeArrowheads="1"/>
          </p:cNvSpPr>
          <p:nvPr/>
        </p:nvSpPr>
        <p:spPr bwMode="auto">
          <a:xfrm>
            <a:off x="271463" y="1536700"/>
            <a:ext cx="7297737" cy="34782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45720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914400" indent="-45720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000" u="sng"/>
              <a:t>UE-to-UE</a:t>
            </a:r>
            <a:r>
              <a:rPr lang="en-US" altLang="en-US" sz="2000"/>
              <a:t> communication via satellite(s) without going through the ground network: In some scenarios, UEs need to communicate using satellite access without going to the ground network in order to avoid long delays and limited data rate as well as reducing the consumption of backhaul resources; sometimes, to provide communication services for UEs without a simultaneous active feeder link connection to the ground segment. </a:t>
            </a:r>
          </a:p>
          <a:p>
            <a:pPr>
              <a:lnSpc>
                <a:spcPct val="100000"/>
              </a:lnSpc>
              <a:spcBef>
                <a:spcPct val="0"/>
              </a:spcBef>
            </a:pPr>
            <a:r>
              <a:rPr lang="en-US" altLang="en-US" sz="2000"/>
              <a:t>Varied use cases, e.g.,  UE </a:t>
            </a:r>
            <a:r>
              <a:rPr lang="en-US" altLang="en-US" sz="2000" u="sng"/>
              <a:t>LAN</a:t>
            </a:r>
            <a:r>
              <a:rPr lang="en-US" altLang="en-US" sz="2000"/>
              <a:t> using satellite access, information collection via satellite connections for terrestrial network planning, etc.</a:t>
            </a:r>
          </a:p>
        </p:txBody>
      </p:sp>
      <p:pic>
        <p:nvPicPr>
          <p:cNvPr id="39940" name="图片 1">
            <a:extLst>
              <a:ext uri="{FF2B5EF4-FFF2-40B4-BE49-F238E27FC236}">
                <a16:creationId xmlns:a16="http://schemas.microsoft.com/office/drawing/2014/main" id="{34807F24-1729-7478-61EF-1EC05AE617B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86688" y="2220913"/>
            <a:ext cx="4159250" cy="2794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5" name="灯片编号占位符 4">
            <a:extLst>
              <a:ext uri="{FF2B5EF4-FFF2-40B4-BE49-F238E27FC236}">
                <a16:creationId xmlns:a16="http://schemas.microsoft.com/office/drawing/2014/main" id="{BE5C742F-B4FE-3A90-F64E-C47F986B38BF}"/>
              </a:ext>
            </a:extLst>
          </p:cNvPr>
          <p:cNvSpPr>
            <a:spLocks noGrp="1" noChangeArrowheads="1"/>
          </p:cNvSpPr>
          <p:nvPr>
            <p:ph type="sldNum" sz="quarter" idx="12"/>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buFontTx/>
              <a:buNone/>
            </a:pPr>
            <a:fld id="{A5C9E6C2-0982-49DD-AA60-8DA02D56F623}" type="slidenum">
              <a:rPr altLang="en-US" sz="1200">
                <a:solidFill>
                  <a:srgbClr val="898989"/>
                </a:solidFill>
              </a:rPr>
              <a:pPr>
                <a:lnSpc>
                  <a:spcPct val="100000"/>
                </a:lnSpc>
                <a:spcBef>
                  <a:spcPct val="0"/>
                </a:spcBef>
                <a:buFontTx/>
                <a:buNone/>
              </a:pPr>
              <a:t>16</a:t>
            </a:fld>
            <a:endParaRPr lang="en-US" altLang="en-US" sz="1200">
              <a:solidFill>
                <a:srgbClr val="898989"/>
              </a:solidFill>
            </a:endParaRPr>
          </a:p>
        </p:txBody>
      </p:sp>
      <p:sp>
        <p:nvSpPr>
          <p:cNvPr id="6" name="Title 1">
            <a:extLst>
              <a:ext uri="{FF2B5EF4-FFF2-40B4-BE49-F238E27FC236}">
                <a16:creationId xmlns:a16="http://schemas.microsoft.com/office/drawing/2014/main" id="{75881128-0532-2C42-AAA4-F018C5A22BF9}"/>
              </a:ext>
            </a:extLst>
          </p:cNvPr>
          <p:cNvSpPr>
            <a:spLocks noGrp="1"/>
          </p:cNvSpPr>
          <p:nvPr>
            <p:ph type="title"/>
          </p:nvPr>
        </p:nvSpPr>
        <p:spPr>
          <a:xfrm>
            <a:off x="300038" y="169863"/>
            <a:ext cx="7138987" cy="755650"/>
          </a:xfrm>
        </p:spPr>
        <p:txBody>
          <a:bodyPr>
            <a:normAutofit/>
          </a:bodyPr>
          <a:lstStyle/>
          <a:p>
            <a:pPr eaLnBrk="1" fontAlgn="auto" hangingPunct="1">
              <a:defRPr/>
            </a:pPr>
            <a:r>
              <a:rPr lang="en-US" sz="3600" b="1" noProof="1">
                <a:latin typeface="+mn-lt"/>
              </a:rPr>
              <a:t>Conclusion &amp; Next Steps</a:t>
            </a:r>
          </a:p>
        </p:txBody>
      </p:sp>
      <p:sp>
        <p:nvSpPr>
          <p:cNvPr id="9" name="TextBox 7">
            <a:extLst>
              <a:ext uri="{FF2B5EF4-FFF2-40B4-BE49-F238E27FC236}">
                <a16:creationId xmlns:a16="http://schemas.microsoft.com/office/drawing/2014/main" id="{1FED07CB-29C2-6B8B-7E8E-80FB53AE787D}"/>
              </a:ext>
            </a:extLst>
          </p:cNvPr>
          <p:cNvSpPr txBox="1">
            <a:spLocks noChangeArrowheads="1"/>
          </p:cNvSpPr>
          <p:nvPr/>
        </p:nvSpPr>
        <p:spPr bwMode="auto">
          <a:xfrm>
            <a:off x="300038" y="762000"/>
            <a:ext cx="10941050" cy="135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pPr>
            <a:r>
              <a:rPr lang="en-US" altLang="en-US" sz="2200"/>
              <a:t>Satellite constellation network and communication service are critical for 3GPP</a:t>
            </a:r>
          </a:p>
          <a:p>
            <a:pPr lvl="1" eaLnBrk="1" hangingPunct="1">
              <a:lnSpc>
                <a:spcPct val="100000"/>
              </a:lnSpc>
              <a:spcBef>
                <a:spcPct val="0"/>
              </a:spcBef>
              <a:buFont typeface="Wingdings" panose="05000000000000000000" pitchFamily="2" charset="2"/>
              <a:buChar char="Ø"/>
            </a:pPr>
            <a:r>
              <a:rPr lang="en-US" altLang="en-US" sz="2000"/>
              <a:t>(SA2) WID:  5GSATB:	5G system with satellite backhaul – In progress (Rel-18)</a:t>
            </a:r>
          </a:p>
          <a:p>
            <a:pPr lvl="1" eaLnBrk="1" hangingPunct="1">
              <a:lnSpc>
                <a:spcPct val="100000"/>
              </a:lnSpc>
              <a:spcBef>
                <a:spcPct val="0"/>
              </a:spcBef>
              <a:buFont typeface="Wingdings" panose="05000000000000000000" pitchFamily="2" charset="2"/>
              <a:buChar char="Ø"/>
            </a:pPr>
            <a:r>
              <a:rPr lang="en-US" altLang="en-US" sz="2000"/>
              <a:t>(SA2) WID: 5GSAT_Ph2:	5G Satellite Access Phase 2 – In progress (Rel-18)</a:t>
            </a:r>
          </a:p>
          <a:p>
            <a:pPr lvl="1" eaLnBrk="1" hangingPunct="1">
              <a:lnSpc>
                <a:spcPct val="100000"/>
              </a:lnSpc>
              <a:spcBef>
                <a:spcPct val="0"/>
              </a:spcBef>
              <a:buFont typeface="Wingdings" panose="05000000000000000000" pitchFamily="2" charset="2"/>
              <a:buChar char="Ø"/>
            </a:pPr>
            <a:r>
              <a:rPr lang="en-US" altLang="en-US" sz="2000"/>
              <a:t>(SA1) SID: 5GSAT_Ph3:	5G Satellite Access Phase 3 – In progress (Rel-19)</a:t>
            </a:r>
          </a:p>
        </p:txBody>
      </p:sp>
      <p:sp>
        <p:nvSpPr>
          <p:cNvPr id="11" name="TextBox 7">
            <a:extLst>
              <a:ext uri="{FF2B5EF4-FFF2-40B4-BE49-F238E27FC236}">
                <a16:creationId xmlns:a16="http://schemas.microsoft.com/office/drawing/2014/main" id="{B3820C8A-7040-648D-0A6C-89DF614684B2}"/>
              </a:ext>
            </a:extLst>
          </p:cNvPr>
          <p:cNvSpPr txBox="1">
            <a:spLocks noChangeArrowheads="1"/>
          </p:cNvSpPr>
          <p:nvPr/>
        </p:nvSpPr>
        <p:spPr bwMode="auto">
          <a:xfrm>
            <a:off x="300038" y="2209800"/>
            <a:ext cx="10941050" cy="13541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1435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eaLnBrk="1" hangingPunct="1">
              <a:lnSpc>
                <a:spcPct val="100000"/>
              </a:lnSpc>
              <a:spcBef>
                <a:spcPct val="0"/>
              </a:spcBef>
            </a:pPr>
            <a:r>
              <a:rPr lang="en-US" altLang="en-US" sz="2200"/>
              <a:t>Keep following up with 3GPP SA WGs on 5G SAT use case</a:t>
            </a:r>
          </a:p>
          <a:p>
            <a:pPr lvl="1" eaLnBrk="1" hangingPunct="1">
              <a:lnSpc>
                <a:spcPct val="100000"/>
              </a:lnSpc>
              <a:spcBef>
                <a:spcPct val="0"/>
              </a:spcBef>
              <a:buFont typeface="Wingdings" panose="05000000000000000000" pitchFamily="2" charset="2"/>
              <a:buChar char="Ø"/>
            </a:pPr>
            <a:r>
              <a:rPr lang="en-US" altLang="en-US" sz="2000"/>
              <a:t>Note that, while the SA projects have </a:t>
            </a:r>
            <a:r>
              <a:rPr lang="en-US" altLang="en-US" sz="2000" u="sng"/>
              <a:t>not</a:t>
            </a:r>
            <a:r>
              <a:rPr lang="en-US" altLang="en-US" sz="2000"/>
              <a:t> currently considered the multi-ISL transmission as a core requirement yet, we do project it will gain more traction in the following releases (e.g. already a very attractive research aspect for B5G/6G)</a:t>
            </a:r>
          </a:p>
        </p:txBody>
      </p:sp>
      <p:sp>
        <p:nvSpPr>
          <p:cNvPr id="7" name="TextBox 7">
            <a:extLst>
              <a:ext uri="{FF2B5EF4-FFF2-40B4-BE49-F238E27FC236}">
                <a16:creationId xmlns:a16="http://schemas.microsoft.com/office/drawing/2014/main" id="{D8EE20B8-8714-EFBB-DF40-C627492E7419}"/>
              </a:ext>
            </a:extLst>
          </p:cNvPr>
          <p:cNvSpPr txBox="1">
            <a:spLocks noChangeArrowheads="1"/>
          </p:cNvSpPr>
          <p:nvPr/>
        </p:nvSpPr>
        <p:spPr bwMode="auto">
          <a:xfrm>
            <a:off x="300038" y="5395913"/>
            <a:ext cx="10941050" cy="13858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1435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a:lnSpc>
                <a:spcPct val="100000"/>
              </a:lnSpc>
              <a:spcBef>
                <a:spcPct val="0"/>
              </a:spcBef>
            </a:pPr>
            <a:r>
              <a:rPr lang="en-US" altLang="en-US" sz="2200" dirty="0"/>
              <a:t>Satellite network being the infrastructure for wireless access and Internet, it provides the </a:t>
            </a:r>
            <a:r>
              <a:rPr lang="en-US" altLang="en-US" sz="2200" dirty="0" err="1"/>
              <a:t>gNB</a:t>
            </a:r>
            <a:r>
              <a:rPr lang="en-US" altLang="en-US" sz="2200" dirty="0"/>
              <a:t>, front haul and back haul transport functionalities.</a:t>
            </a:r>
          </a:p>
          <a:p>
            <a:pPr lvl="1">
              <a:lnSpc>
                <a:spcPct val="100000"/>
              </a:lnSpc>
              <a:spcBef>
                <a:spcPct val="0"/>
              </a:spcBef>
              <a:buFont typeface="Wingdings" panose="05000000000000000000" pitchFamily="2" charset="2"/>
              <a:buChar char="Ø"/>
            </a:pPr>
            <a:r>
              <a:rPr lang="en-US" altLang="en-US" sz="2000" dirty="0">
                <a:solidFill>
                  <a:srgbClr val="FF0000"/>
                </a:solidFill>
              </a:rPr>
              <a:t>A satellite network could be shared by different SPs to provide services, which means standardized protocols are necessary for many functionalities.</a:t>
            </a:r>
          </a:p>
        </p:txBody>
      </p:sp>
      <p:sp>
        <p:nvSpPr>
          <p:cNvPr id="8" name="TextBox 7">
            <a:extLst>
              <a:ext uri="{FF2B5EF4-FFF2-40B4-BE49-F238E27FC236}">
                <a16:creationId xmlns:a16="http://schemas.microsoft.com/office/drawing/2014/main" id="{B571CF0A-2464-F147-9672-054BF5D19BF2}"/>
              </a:ext>
            </a:extLst>
          </p:cNvPr>
          <p:cNvSpPr txBox="1">
            <a:spLocks noChangeArrowheads="1"/>
          </p:cNvSpPr>
          <p:nvPr/>
        </p:nvSpPr>
        <p:spPr bwMode="auto">
          <a:xfrm>
            <a:off x="300038" y="3621088"/>
            <a:ext cx="10941050" cy="16621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514350" indent="-457200">
              <a:lnSpc>
                <a:spcPct val="90000"/>
              </a:lnSpc>
              <a:spcBef>
                <a:spcPts val="1000"/>
              </a:spcBef>
              <a:buFont typeface="Arial" panose="020B0604020202020204" pitchFamily="34" charset="0"/>
              <a:buChar char="•"/>
              <a:defRPr sz="2800">
                <a:solidFill>
                  <a:schemeClr val="tx1"/>
                </a:solidFill>
                <a:latin typeface="Calibri" panose="020F0502020204030204" pitchFamily="34" charset="0"/>
              </a:defRPr>
            </a:lvl1pPr>
            <a:lvl2pPr marL="742950" indent="-285750">
              <a:lnSpc>
                <a:spcPct val="90000"/>
              </a:lnSpc>
              <a:spcBef>
                <a:spcPts val="500"/>
              </a:spcBef>
              <a:buFont typeface="Arial" panose="020B0604020202020204" pitchFamily="34" charset="0"/>
              <a:buChar char="•"/>
              <a:defRPr sz="2400">
                <a:solidFill>
                  <a:schemeClr val="tx1"/>
                </a:solidFill>
                <a:latin typeface="Calibri" panose="020F0502020204030204" pitchFamily="34" charset="0"/>
              </a:defRPr>
            </a:lvl2pPr>
            <a:lvl3pPr marL="1143000" indent="-228600">
              <a:lnSpc>
                <a:spcPct val="90000"/>
              </a:lnSpc>
              <a:spcBef>
                <a:spcPts val="500"/>
              </a:spcBef>
              <a:buFont typeface="Arial" panose="020B0604020202020204" pitchFamily="34" charset="0"/>
              <a:buChar char="•"/>
              <a:defRPr sz="2000">
                <a:solidFill>
                  <a:schemeClr val="tx1"/>
                </a:solidFill>
                <a:latin typeface="Calibri" panose="020F0502020204030204" pitchFamily="34" charset="0"/>
              </a:defRPr>
            </a:lvl3pPr>
            <a:lvl4pPr marL="16002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4pPr>
            <a:lvl5pPr marL="2057400" indent="-228600">
              <a:lnSpc>
                <a:spcPct val="90000"/>
              </a:lnSpc>
              <a:spcBef>
                <a:spcPts val="500"/>
              </a:spcBef>
              <a:buFont typeface="Arial" panose="020B0604020202020204" pitchFamily="34" charset="0"/>
              <a:buChar char="•"/>
              <a:defRPr>
                <a:solidFill>
                  <a:schemeClr val="tx1"/>
                </a:solidFill>
                <a:latin typeface="Calibri" panose="020F0502020204030204" pitchFamily="34" charset="0"/>
              </a:defRPr>
            </a:lvl5pPr>
            <a:lvl6pPr marL="25146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6pPr>
            <a:lvl7pPr marL="29718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7pPr>
            <a:lvl8pPr marL="34290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8pPr>
            <a:lvl9pPr marL="3886200" indent="-228600" eaLnBrk="0" fontAlgn="base" hangingPunct="0">
              <a:lnSpc>
                <a:spcPct val="90000"/>
              </a:lnSpc>
              <a:spcBef>
                <a:spcPts val="500"/>
              </a:spcBef>
              <a:spcAft>
                <a:spcPct val="0"/>
              </a:spcAft>
              <a:buFont typeface="Arial" panose="020B0604020202020204" pitchFamily="34" charset="0"/>
              <a:buChar char="•"/>
              <a:defRPr>
                <a:solidFill>
                  <a:schemeClr val="tx1"/>
                </a:solidFill>
                <a:latin typeface="Calibri" panose="020F0502020204030204" pitchFamily="34" charset="0"/>
              </a:defRPr>
            </a:lvl9pPr>
          </a:lstStyle>
          <a:p>
            <a:pPr marL="519113" eaLnBrk="1" hangingPunct="1">
              <a:lnSpc>
                <a:spcPct val="100000"/>
              </a:lnSpc>
              <a:spcBef>
                <a:spcPct val="0"/>
              </a:spcBef>
              <a:defRPr/>
            </a:pPr>
            <a:r>
              <a:rPr lang="en-US" altLang="en-US" sz="2200" dirty="0"/>
              <a:t>B5G/6G visionary: </a:t>
            </a:r>
          </a:p>
          <a:p>
            <a:pPr marL="800100" indent="-342900" eaLnBrk="1" hangingPunct="1">
              <a:lnSpc>
                <a:spcPct val="100000"/>
              </a:lnSpc>
              <a:spcBef>
                <a:spcPct val="0"/>
              </a:spcBef>
              <a:buFont typeface="Wingdings" pitchFamily="2" charset="2"/>
              <a:buChar char="Ø"/>
              <a:defRPr/>
            </a:pPr>
            <a:r>
              <a:rPr lang="en-US" altLang="en-US" sz="2000" dirty="0"/>
              <a:t>NTN integration</a:t>
            </a:r>
          </a:p>
          <a:p>
            <a:pPr marL="800100" indent="-342900" eaLnBrk="1" hangingPunct="1">
              <a:lnSpc>
                <a:spcPct val="100000"/>
              </a:lnSpc>
              <a:spcBef>
                <a:spcPct val="0"/>
              </a:spcBef>
              <a:buFont typeface="Wingdings" pitchFamily="2" charset="2"/>
              <a:buChar char="Ø"/>
              <a:defRPr/>
            </a:pPr>
            <a:r>
              <a:rPr lang="en-US" altLang="en-US" sz="2000" dirty="0"/>
              <a:t>Global coverage</a:t>
            </a:r>
          </a:p>
          <a:p>
            <a:pPr marL="800100" indent="-342900" eaLnBrk="1" hangingPunct="1">
              <a:lnSpc>
                <a:spcPct val="100000"/>
              </a:lnSpc>
              <a:spcBef>
                <a:spcPct val="0"/>
              </a:spcBef>
              <a:buFont typeface="Wingdings" pitchFamily="2" charset="2"/>
              <a:buChar char="Ø"/>
              <a:defRPr/>
            </a:pPr>
            <a:r>
              <a:rPr lang="en-US" altLang="en-US" sz="2000" dirty="0"/>
              <a:t>large-scale LEO w/ high perf/BW/QoS requirements</a:t>
            </a:r>
          </a:p>
          <a:p>
            <a:pPr marL="800100" indent="-342900" eaLnBrk="1" hangingPunct="1">
              <a:lnSpc>
                <a:spcPct val="100000"/>
              </a:lnSpc>
              <a:spcBef>
                <a:spcPct val="0"/>
              </a:spcBef>
              <a:buFont typeface="Wingdings" pitchFamily="2" charset="2"/>
              <a:buChar char="Ø"/>
              <a:defRPr/>
            </a:pPr>
            <a:r>
              <a:rPr lang="en-US" altLang="en-US" sz="2000" dirty="0"/>
              <a:t>UE-to-satellite direct connect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9"/>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1" grpId="0"/>
      <p:bldP spid="7" grpId="0"/>
      <p:bldP spid="8"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87C33D-A51C-1057-E1EF-3163EF549434}"/>
              </a:ext>
            </a:extLst>
          </p:cNvPr>
          <p:cNvSpPr>
            <a:spLocks noGrp="1"/>
          </p:cNvSpPr>
          <p:nvPr>
            <p:ph type="title"/>
          </p:nvPr>
        </p:nvSpPr>
        <p:spPr/>
        <p:txBody>
          <a:bodyPr/>
          <a:lstStyle/>
          <a:p>
            <a:r>
              <a:rPr lang="en-US" dirty="0"/>
              <a:t>Summary</a:t>
            </a:r>
          </a:p>
        </p:txBody>
      </p:sp>
      <p:sp>
        <p:nvSpPr>
          <p:cNvPr id="3" name="Content Placeholder 2">
            <a:extLst>
              <a:ext uri="{FF2B5EF4-FFF2-40B4-BE49-F238E27FC236}">
                <a16:creationId xmlns:a16="http://schemas.microsoft.com/office/drawing/2014/main" id="{4C869281-E78B-6B0D-D2E2-54EFBF0C2E4B}"/>
              </a:ext>
            </a:extLst>
          </p:cNvPr>
          <p:cNvSpPr>
            <a:spLocks noGrp="1"/>
          </p:cNvSpPr>
          <p:nvPr>
            <p:ph idx="1"/>
          </p:nvPr>
        </p:nvSpPr>
        <p:spPr/>
        <p:txBody>
          <a:bodyPr/>
          <a:lstStyle/>
          <a:p>
            <a:r>
              <a:rPr lang="en-US" b="1" dirty="0"/>
              <a:t>Large scale</a:t>
            </a:r>
            <a:r>
              <a:rPr lang="en-US" dirty="0"/>
              <a:t> LEO satellite network is key for NTN integration for 3GPP’s view for 5G and beyond.</a:t>
            </a:r>
          </a:p>
          <a:p>
            <a:r>
              <a:rPr lang="en-US" dirty="0"/>
              <a:t>LEO satellite network work as both wireless access and IP back haul network, and need to support all 5G functionalities</a:t>
            </a:r>
          </a:p>
          <a:p>
            <a:r>
              <a:rPr lang="en-US" dirty="0"/>
              <a:t>From 3GPP perspective, IETF can provide set of under-layer (IP) solutions for LEO satellite networking integrated with Internet.</a:t>
            </a:r>
          </a:p>
          <a:p>
            <a:r>
              <a:rPr lang="en-US" dirty="0"/>
              <a:t>Proprietary technologies cannot satisfy 3GPP requirements, e.g. </a:t>
            </a:r>
            <a:r>
              <a:rPr lang="en-US" dirty="0" err="1"/>
              <a:t>gNB</a:t>
            </a:r>
            <a:r>
              <a:rPr lang="en-US" dirty="0"/>
              <a:t> on satellite, MEC/UPF on satellite, SBA on LEO constellation, Sharing of LEO constellation with different SP, etc.</a:t>
            </a:r>
          </a:p>
        </p:txBody>
      </p:sp>
    </p:spTree>
    <p:extLst>
      <p:ext uri="{BB962C8B-B14F-4D97-AF65-F5344CB8AC3E}">
        <p14:creationId xmlns:p14="http://schemas.microsoft.com/office/powerpoint/2010/main" val="231432850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0F9F69-4008-0794-0EE3-D107454AD629}"/>
              </a:ext>
            </a:extLst>
          </p:cNvPr>
          <p:cNvSpPr>
            <a:spLocks noGrp="1"/>
          </p:cNvSpPr>
          <p:nvPr>
            <p:ph type="title"/>
          </p:nvPr>
        </p:nvSpPr>
        <p:spPr>
          <a:xfrm>
            <a:off x="958273" y="2794288"/>
            <a:ext cx="10515600" cy="1325563"/>
          </a:xfrm>
        </p:spPr>
        <p:txBody>
          <a:bodyPr/>
          <a:lstStyle/>
          <a:p>
            <a:r>
              <a:rPr lang="en-US" b="1" dirty="0"/>
              <a:t>Thanks</a:t>
            </a:r>
          </a:p>
        </p:txBody>
      </p:sp>
    </p:spTree>
    <p:extLst>
      <p:ext uri="{BB962C8B-B14F-4D97-AF65-F5344CB8AC3E}">
        <p14:creationId xmlns:p14="http://schemas.microsoft.com/office/powerpoint/2010/main" val="311359632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CCE812-F4CD-AF4D-D70B-3D03FF969385}"/>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AEC14E3A-69CB-16BD-A802-E90E2116FF2B}"/>
              </a:ext>
            </a:extLst>
          </p:cNvPr>
          <p:cNvSpPr>
            <a:spLocks noGrp="1"/>
          </p:cNvSpPr>
          <p:nvPr>
            <p:ph idx="1"/>
          </p:nvPr>
        </p:nvSpPr>
        <p:spPr>
          <a:xfrm>
            <a:off x="838200" y="1422400"/>
            <a:ext cx="10515600" cy="4754563"/>
          </a:xfrm>
        </p:spPr>
        <p:txBody>
          <a:bodyPr>
            <a:normAutofit/>
          </a:bodyPr>
          <a:lstStyle/>
          <a:p>
            <a:r>
              <a:rPr lang="en-US" dirty="0"/>
              <a:t>Problems (Lin Han)</a:t>
            </a:r>
          </a:p>
          <a:p>
            <a:pPr lvl="1"/>
            <a:r>
              <a:rPr lang="en-US" dirty="0"/>
              <a:t>Satellite Networking Types: Tradition and Future</a:t>
            </a:r>
          </a:p>
          <a:p>
            <a:pPr lvl="1"/>
            <a:r>
              <a:rPr lang="en-US" dirty="0"/>
              <a:t>Large Scale LEO Constellation</a:t>
            </a:r>
          </a:p>
          <a:p>
            <a:pPr lvl="1"/>
            <a:r>
              <a:rPr lang="en-US" dirty="0"/>
              <a:t>Problems</a:t>
            </a:r>
          </a:p>
          <a:p>
            <a:r>
              <a:rPr lang="en-US" dirty="0"/>
              <a:t>3GPP Use Cases (Tianji Liang)</a:t>
            </a:r>
          </a:p>
          <a:p>
            <a:pPr lvl="1"/>
            <a:r>
              <a:rPr lang="en-US" dirty="0"/>
              <a:t>5G system with satellite backhaul – In progress (Rel-18)</a:t>
            </a:r>
          </a:p>
          <a:p>
            <a:pPr lvl="1"/>
            <a:r>
              <a:rPr lang="en-US" dirty="0"/>
              <a:t>5G Satellite Access Phase 2 – In progress (Rel-18)</a:t>
            </a:r>
          </a:p>
          <a:p>
            <a:pPr lvl="1"/>
            <a:r>
              <a:rPr lang="en-US" dirty="0"/>
              <a:t>5G Satellite Access Phase 3 – In progress (Rel-19)</a:t>
            </a:r>
          </a:p>
          <a:p>
            <a:pPr marL="457200" lvl="1" indent="0">
              <a:buNone/>
            </a:pPr>
            <a:endParaRPr lang="en-US" dirty="0"/>
          </a:p>
          <a:p>
            <a:pPr lvl="1"/>
            <a:endParaRPr lang="en-US" dirty="0"/>
          </a:p>
          <a:p>
            <a:pPr lvl="1"/>
            <a:endParaRPr lang="en-US" dirty="0"/>
          </a:p>
        </p:txBody>
      </p:sp>
    </p:spTree>
    <p:extLst>
      <p:ext uri="{BB962C8B-B14F-4D97-AF65-F5344CB8AC3E}">
        <p14:creationId xmlns:p14="http://schemas.microsoft.com/office/powerpoint/2010/main" val="6511628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53B112-CD1D-24EA-9A90-C0113354EC33}"/>
              </a:ext>
            </a:extLst>
          </p:cNvPr>
          <p:cNvSpPr>
            <a:spLocks noGrp="1"/>
          </p:cNvSpPr>
          <p:nvPr>
            <p:ph type="title"/>
          </p:nvPr>
        </p:nvSpPr>
        <p:spPr>
          <a:xfrm>
            <a:off x="893618" y="2683453"/>
            <a:ext cx="10515600" cy="1325563"/>
          </a:xfrm>
        </p:spPr>
        <p:txBody>
          <a:bodyPr/>
          <a:lstStyle/>
          <a:p>
            <a:r>
              <a:rPr lang="en-US" dirty="0"/>
              <a:t>Problems</a:t>
            </a:r>
          </a:p>
        </p:txBody>
      </p:sp>
    </p:spTree>
    <p:extLst>
      <p:ext uri="{BB962C8B-B14F-4D97-AF65-F5344CB8AC3E}">
        <p14:creationId xmlns:p14="http://schemas.microsoft.com/office/powerpoint/2010/main" val="31200970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Title 1">
            <a:extLst>
              <a:ext uri="{FF2B5EF4-FFF2-40B4-BE49-F238E27FC236}">
                <a16:creationId xmlns:a16="http://schemas.microsoft.com/office/drawing/2014/main" id="{A79EBFBC-FD43-CF40-84DC-90D215206575}"/>
              </a:ext>
            </a:extLst>
          </p:cNvPr>
          <p:cNvSpPr txBox="1">
            <a:spLocks/>
          </p:cNvSpPr>
          <p:nvPr/>
        </p:nvSpPr>
        <p:spPr>
          <a:xfrm>
            <a:off x="838200" y="365125"/>
            <a:ext cx="5095672" cy="1134161"/>
          </a:xfrm>
          <a:prstGeom prst="rect">
            <a:avLst/>
          </a:prstGeom>
        </p:spPr>
        <p:txBody>
          <a:bodyPr vert="horz" lIns="91440" tIns="45720" rIns="91440" bIns="45720" rtlCol="0" anchor="ctr">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marL="0" marR="0" lvl="0" indent="0" algn="l" defTabSz="914400" rtl="0" eaLnBrk="1" fontAlgn="auto" latinLnBrk="0" hangingPunct="1">
              <a:lnSpc>
                <a:spcPct val="90000"/>
              </a:lnSpc>
              <a:spcBef>
                <a:spcPct val="0"/>
              </a:spcBef>
              <a:spcAft>
                <a:spcPts val="0"/>
              </a:spcAft>
              <a:buClrTx/>
              <a:buSzTx/>
              <a:buFontTx/>
              <a:buNone/>
              <a:tabLst/>
              <a:defRPr/>
            </a:pPr>
            <a:r>
              <a:rPr kumimoji="0" lang="en-US" sz="3200" b="0" i="0" u="none" strike="noStrike" kern="1200" cap="none" spc="0" normalizeH="0" baseline="0" noProof="0" dirty="0">
                <a:ln>
                  <a:noFill/>
                </a:ln>
                <a:solidFill>
                  <a:srgbClr val="595957"/>
                </a:solidFill>
                <a:effectLst/>
                <a:uLnTx/>
                <a:uFillTx/>
                <a:latin typeface="Arial"/>
                <a:ea typeface="Microsoft YaHei"/>
                <a:cs typeface="+mj-cs"/>
              </a:rPr>
              <a:t>Satellite Networking Types:</a:t>
            </a:r>
            <a:br>
              <a:rPr kumimoji="0" lang="en-US" sz="3200" b="0" i="0" u="none" strike="noStrike" kern="1200" cap="none" spc="0" normalizeH="0" baseline="0" noProof="0" dirty="0">
                <a:ln>
                  <a:noFill/>
                </a:ln>
                <a:solidFill>
                  <a:srgbClr val="595957"/>
                </a:solidFill>
                <a:effectLst/>
                <a:uLnTx/>
                <a:uFillTx/>
                <a:latin typeface="Arial"/>
                <a:ea typeface="Microsoft YaHei"/>
                <a:cs typeface="+mj-cs"/>
              </a:rPr>
            </a:br>
            <a:r>
              <a:rPr kumimoji="0" lang="en-US" sz="3200" b="0" i="0" u="none" strike="noStrike" kern="1200" cap="none" spc="0" normalizeH="0" baseline="0" noProof="0" dirty="0">
                <a:ln>
                  <a:noFill/>
                </a:ln>
                <a:solidFill>
                  <a:srgbClr val="595957"/>
                </a:solidFill>
                <a:effectLst/>
                <a:uLnTx/>
                <a:uFillTx/>
                <a:latin typeface="Arial"/>
                <a:ea typeface="Microsoft YaHei"/>
                <a:cs typeface="+mj-cs"/>
              </a:rPr>
              <a:t>Tradition and Future</a:t>
            </a:r>
          </a:p>
        </p:txBody>
      </p:sp>
      <p:sp>
        <p:nvSpPr>
          <p:cNvPr id="66" name="Slide Number Placeholder 4">
            <a:extLst>
              <a:ext uri="{FF2B5EF4-FFF2-40B4-BE49-F238E27FC236}">
                <a16:creationId xmlns:a16="http://schemas.microsoft.com/office/drawing/2014/main" id="{AB7D0EFD-5465-1F1C-DA67-CAC3DF9E01F1}"/>
              </a:ext>
            </a:extLst>
          </p:cNvPr>
          <p:cNvSpPr txBox="1">
            <a:spLocks/>
          </p:cNvSpPr>
          <p:nvPr/>
        </p:nvSpPr>
        <p:spPr>
          <a:xfrm>
            <a:off x="719264" y="6336902"/>
            <a:ext cx="512806" cy="300257"/>
          </a:xfrm>
          <a:prstGeom prst="rect">
            <a:avLst/>
          </a:prstGeom>
        </p:spPr>
        <p:txBody>
          <a:bodyPr vert="horz" lIns="91440" tIns="45720" rIns="91440" bIns="45720" rtlCol="0" anchor="ctr"/>
          <a:lstStyle>
            <a:defPPr>
              <a:defRPr lang="en-US"/>
            </a:defPPr>
            <a:lvl1pPr marL="0" algn="ctr" defTabSz="914400" rtl="0" eaLnBrk="1" latinLnBrk="0" hangingPunct="1">
              <a:defRPr sz="10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3B917CB5-27BD-4ECA-9D86-80D4B900A204}" type="slidenum">
              <a:rPr lang="en-US" smtClean="0">
                <a:solidFill>
                  <a:srgbClr val="595957"/>
                </a:solidFill>
                <a:latin typeface="Arial"/>
                <a:ea typeface="Microsoft YaHei Light"/>
              </a:rPr>
              <a:pPr/>
              <a:t>4</a:t>
            </a:fld>
            <a:endParaRPr lang="en-US">
              <a:solidFill>
                <a:srgbClr val="595957"/>
              </a:solidFill>
              <a:latin typeface="Arial"/>
              <a:ea typeface="Microsoft YaHei Light"/>
            </a:endParaRPr>
          </a:p>
        </p:txBody>
      </p:sp>
      <p:pic>
        <p:nvPicPr>
          <p:cNvPr id="67" name="Picture 66">
            <a:extLst>
              <a:ext uri="{FF2B5EF4-FFF2-40B4-BE49-F238E27FC236}">
                <a16:creationId xmlns:a16="http://schemas.microsoft.com/office/drawing/2014/main" id="{C0CC8D12-E60E-C14D-3997-0EEC32FA0DE3}"/>
              </a:ext>
            </a:extLst>
          </p:cNvPr>
          <p:cNvPicPr>
            <a:picLocks noChangeAspect="1"/>
          </p:cNvPicPr>
          <p:nvPr/>
        </p:nvPicPr>
        <p:blipFill>
          <a:blip r:embed="rId2"/>
          <a:stretch>
            <a:fillRect/>
          </a:stretch>
        </p:blipFill>
        <p:spPr>
          <a:xfrm>
            <a:off x="439258" y="1353917"/>
            <a:ext cx="3465397" cy="2414311"/>
          </a:xfrm>
          <a:prstGeom prst="rect">
            <a:avLst/>
          </a:prstGeom>
        </p:spPr>
      </p:pic>
      <p:grpSp>
        <p:nvGrpSpPr>
          <p:cNvPr id="68" name="Group 67">
            <a:extLst>
              <a:ext uri="{FF2B5EF4-FFF2-40B4-BE49-F238E27FC236}">
                <a16:creationId xmlns:a16="http://schemas.microsoft.com/office/drawing/2014/main" id="{DFCAF23A-ACFB-C5B8-6B76-A08FA309F951}"/>
              </a:ext>
            </a:extLst>
          </p:cNvPr>
          <p:cNvGrpSpPr/>
          <p:nvPr/>
        </p:nvGrpSpPr>
        <p:grpSpPr>
          <a:xfrm>
            <a:off x="5936516" y="2565098"/>
            <a:ext cx="5760238" cy="2002145"/>
            <a:chOff x="206061" y="3075693"/>
            <a:chExt cx="5760238" cy="2002145"/>
          </a:xfrm>
        </p:grpSpPr>
        <p:cxnSp>
          <p:nvCxnSpPr>
            <p:cNvPr id="69" name="Straight Connector 68">
              <a:extLst>
                <a:ext uri="{FF2B5EF4-FFF2-40B4-BE49-F238E27FC236}">
                  <a16:creationId xmlns:a16="http://schemas.microsoft.com/office/drawing/2014/main" id="{9B50B711-663B-EAA0-901B-3E1B1C7308C6}"/>
                </a:ext>
              </a:extLst>
            </p:cNvPr>
            <p:cNvCxnSpPr>
              <a:cxnSpLocks/>
              <a:stCxn id="71" idx="1"/>
            </p:cNvCxnSpPr>
            <p:nvPr/>
          </p:nvCxnSpPr>
          <p:spPr>
            <a:xfrm>
              <a:off x="4525521" y="4683952"/>
              <a:ext cx="369462" cy="0"/>
            </a:xfrm>
            <a:prstGeom prst="line">
              <a:avLst/>
            </a:prstGeom>
            <a:noFill/>
            <a:ln w="6350" cap="flat" cmpd="sng" algn="ctr">
              <a:solidFill>
                <a:srgbClr val="4472C4"/>
              </a:solidFill>
              <a:prstDash val="solid"/>
              <a:miter lim="800000"/>
            </a:ln>
            <a:effectLst/>
          </p:spPr>
        </p:cxnSp>
        <p:pic>
          <p:nvPicPr>
            <p:cNvPr id="70" name="Picture 69">
              <a:extLst>
                <a:ext uri="{FF2B5EF4-FFF2-40B4-BE49-F238E27FC236}">
                  <a16:creationId xmlns:a16="http://schemas.microsoft.com/office/drawing/2014/main" id="{5B7B4ACE-D6AC-B8B7-5BD2-2FE1E342CCF0}"/>
                </a:ext>
              </a:extLst>
            </p:cNvPr>
            <p:cNvPicPr>
              <a:picLocks noChangeAspect="1"/>
            </p:cNvPicPr>
            <p:nvPr/>
          </p:nvPicPr>
          <p:blipFill>
            <a:blip r:embed="rId3"/>
            <a:stretch>
              <a:fillRect/>
            </a:stretch>
          </p:blipFill>
          <p:spPr>
            <a:xfrm>
              <a:off x="1015703" y="4416161"/>
              <a:ext cx="348529" cy="434111"/>
            </a:xfrm>
            <a:prstGeom prst="rect">
              <a:avLst/>
            </a:prstGeom>
          </p:spPr>
        </p:pic>
        <p:pic>
          <p:nvPicPr>
            <p:cNvPr id="71" name="Picture 70">
              <a:extLst>
                <a:ext uri="{FF2B5EF4-FFF2-40B4-BE49-F238E27FC236}">
                  <a16:creationId xmlns:a16="http://schemas.microsoft.com/office/drawing/2014/main" id="{AB5C0ACB-BC98-9260-1E4B-11B3E392616F}"/>
                </a:ext>
              </a:extLst>
            </p:cNvPr>
            <p:cNvPicPr>
              <a:picLocks noChangeAspect="1"/>
            </p:cNvPicPr>
            <p:nvPr/>
          </p:nvPicPr>
          <p:blipFill>
            <a:blip r:embed="rId3"/>
            <a:stretch>
              <a:fillRect/>
            </a:stretch>
          </p:blipFill>
          <p:spPr>
            <a:xfrm flipH="1">
              <a:off x="4197631" y="4480385"/>
              <a:ext cx="327890" cy="407134"/>
            </a:xfrm>
            <a:prstGeom prst="rect">
              <a:avLst/>
            </a:prstGeom>
          </p:spPr>
        </p:pic>
        <p:pic>
          <p:nvPicPr>
            <p:cNvPr id="72" name="Picture 71">
              <a:extLst>
                <a:ext uri="{FF2B5EF4-FFF2-40B4-BE49-F238E27FC236}">
                  <a16:creationId xmlns:a16="http://schemas.microsoft.com/office/drawing/2014/main" id="{630D04ED-228E-6D34-9E63-2CB45123F0C1}"/>
                </a:ext>
              </a:extLst>
            </p:cNvPr>
            <p:cNvPicPr>
              <a:picLocks noChangeAspect="1"/>
            </p:cNvPicPr>
            <p:nvPr/>
          </p:nvPicPr>
          <p:blipFill>
            <a:blip r:embed="rId4"/>
            <a:stretch>
              <a:fillRect/>
            </a:stretch>
          </p:blipFill>
          <p:spPr>
            <a:xfrm>
              <a:off x="1158868" y="3075693"/>
              <a:ext cx="3070896" cy="1155065"/>
            </a:xfrm>
            <a:prstGeom prst="rect">
              <a:avLst/>
            </a:prstGeom>
          </p:spPr>
        </p:pic>
        <p:sp>
          <p:nvSpPr>
            <p:cNvPr id="73" name="Oval 72">
              <a:extLst>
                <a:ext uri="{FF2B5EF4-FFF2-40B4-BE49-F238E27FC236}">
                  <a16:creationId xmlns:a16="http://schemas.microsoft.com/office/drawing/2014/main" id="{4E9969F1-D4A5-6E9E-E9F2-8639C949C665}"/>
                </a:ext>
              </a:extLst>
            </p:cNvPr>
            <p:cNvSpPr/>
            <p:nvPr/>
          </p:nvSpPr>
          <p:spPr>
            <a:xfrm rot="18325947" flipV="1">
              <a:off x="1135961" y="4079781"/>
              <a:ext cx="693463" cy="12870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sp>
          <p:nvSpPr>
            <p:cNvPr id="74" name="Oval 73">
              <a:extLst>
                <a:ext uri="{FF2B5EF4-FFF2-40B4-BE49-F238E27FC236}">
                  <a16:creationId xmlns:a16="http://schemas.microsoft.com/office/drawing/2014/main" id="{0F24775C-0188-8B3E-B30C-082D21627FEF}"/>
                </a:ext>
              </a:extLst>
            </p:cNvPr>
            <p:cNvSpPr/>
            <p:nvPr/>
          </p:nvSpPr>
          <p:spPr>
            <a:xfrm rot="3485809" flipV="1">
              <a:off x="3940979" y="4315154"/>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pic>
          <p:nvPicPr>
            <p:cNvPr id="75" name="Picture 2" descr="Computer Basics: What is a Computer?">
              <a:extLst>
                <a:ext uri="{FF2B5EF4-FFF2-40B4-BE49-F238E27FC236}">
                  <a16:creationId xmlns:a16="http://schemas.microsoft.com/office/drawing/2014/main" id="{0F529A9F-D461-1030-6E22-E56E025327D2}"/>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061" y="4640094"/>
              <a:ext cx="571352" cy="437744"/>
            </a:xfrm>
            <a:prstGeom prst="rect">
              <a:avLst/>
            </a:prstGeom>
            <a:solidFill>
              <a:srgbClr val="FFFFFF"/>
            </a:solidFill>
          </p:spPr>
        </p:pic>
        <p:cxnSp>
          <p:nvCxnSpPr>
            <p:cNvPr id="76" name="Straight Connector 75">
              <a:extLst>
                <a:ext uri="{FF2B5EF4-FFF2-40B4-BE49-F238E27FC236}">
                  <a16:creationId xmlns:a16="http://schemas.microsoft.com/office/drawing/2014/main" id="{3AD5ED6E-4AD7-05C3-E0E3-6EBE041A7683}"/>
                </a:ext>
              </a:extLst>
            </p:cNvPr>
            <p:cNvCxnSpPr>
              <a:cxnSpLocks/>
              <a:stCxn id="75" idx="3"/>
            </p:cNvCxnSpPr>
            <p:nvPr/>
          </p:nvCxnSpPr>
          <p:spPr>
            <a:xfrm flipV="1">
              <a:off x="777413" y="4855807"/>
              <a:ext cx="242719" cy="3159"/>
            </a:xfrm>
            <a:prstGeom prst="line">
              <a:avLst/>
            </a:prstGeom>
            <a:noFill/>
            <a:ln w="6350" cap="flat" cmpd="sng" algn="ctr">
              <a:solidFill>
                <a:srgbClr val="4472C4"/>
              </a:solidFill>
              <a:prstDash val="solid"/>
              <a:miter lim="800000"/>
            </a:ln>
            <a:effectLst/>
          </p:spPr>
        </p:cxnSp>
        <p:sp>
          <p:nvSpPr>
            <p:cNvPr id="77" name="Cloud 76">
              <a:extLst>
                <a:ext uri="{FF2B5EF4-FFF2-40B4-BE49-F238E27FC236}">
                  <a16:creationId xmlns:a16="http://schemas.microsoft.com/office/drawing/2014/main" id="{35DFEE61-2746-43C9-CDFE-8980ABA221F8}"/>
                </a:ext>
              </a:extLst>
            </p:cNvPr>
            <p:cNvSpPr/>
            <p:nvPr/>
          </p:nvSpPr>
          <p:spPr>
            <a:xfrm>
              <a:off x="4893014" y="4474723"/>
              <a:ext cx="1073285" cy="365452"/>
            </a:xfrm>
            <a:prstGeom prst="cloud">
              <a:avLst/>
            </a:prstGeom>
            <a:solidFill>
              <a:srgbClr val="FFFFFF"/>
            </a:solidFill>
            <a:ln w="12700" cap="flat" cmpd="sng" algn="ctr">
              <a:solidFill>
                <a:srgbClr val="C7000B">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0000"/>
                  </a:solidFill>
                  <a:effectLst/>
                  <a:uLnTx/>
                  <a:uFillTx/>
                  <a:latin typeface="Arial"/>
                  <a:ea typeface="Microsoft YaHei Light"/>
                  <a:cs typeface="+mn-cs"/>
                </a:rPr>
                <a:t>Internet</a:t>
              </a:r>
            </a:p>
          </p:txBody>
        </p:sp>
      </p:grpSp>
      <p:grpSp>
        <p:nvGrpSpPr>
          <p:cNvPr id="78" name="Group 77">
            <a:extLst>
              <a:ext uri="{FF2B5EF4-FFF2-40B4-BE49-F238E27FC236}">
                <a16:creationId xmlns:a16="http://schemas.microsoft.com/office/drawing/2014/main" id="{E063CB6B-E1CB-0000-85B5-AE87E6DE2C18}"/>
              </a:ext>
            </a:extLst>
          </p:cNvPr>
          <p:cNvGrpSpPr/>
          <p:nvPr/>
        </p:nvGrpSpPr>
        <p:grpSpPr>
          <a:xfrm>
            <a:off x="5925925" y="580632"/>
            <a:ext cx="6139617" cy="1682885"/>
            <a:chOff x="5844861" y="1601821"/>
            <a:chExt cx="6139617" cy="1682885"/>
          </a:xfrm>
        </p:grpSpPr>
        <p:pic>
          <p:nvPicPr>
            <p:cNvPr id="79" name="Picture 78">
              <a:extLst>
                <a:ext uri="{FF2B5EF4-FFF2-40B4-BE49-F238E27FC236}">
                  <a16:creationId xmlns:a16="http://schemas.microsoft.com/office/drawing/2014/main" id="{E2BA98CC-8600-A5C6-04C5-4257483D6889}"/>
                </a:ext>
              </a:extLst>
            </p:cNvPr>
            <p:cNvPicPr>
              <a:picLocks noChangeAspect="1"/>
            </p:cNvPicPr>
            <p:nvPr/>
          </p:nvPicPr>
          <p:blipFill>
            <a:blip r:embed="rId6"/>
            <a:stretch>
              <a:fillRect/>
            </a:stretch>
          </p:blipFill>
          <p:spPr>
            <a:xfrm>
              <a:off x="7094265" y="1916349"/>
              <a:ext cx="416162" cy="262647"/>
            </a:xfrm>
            <a:prstGeom prst="rect">
              <a:avLst/>
            </a:prstGeom>
            <a:solidFill>
              <a:srgbClr val="FFFFFF"/>
            </a:solidFill>
          </p:spPr>
        </p:pic>
        <p:pic>
          <p:nvPicPr>
            <p:cNvPr id="80" name="Picture 2" descr="SpaceX is testing Starlink Ground Stations in several U.S. States">
              <a:extLst>
                <a:ext uri="{FF2B5EF4-FFF2-40B4-BE49-F238E27FC236}">
                  <a16:creationId xmlns:a16="http://schemas.microsoft.com/office/drawing/2014/main" id="{76527927-F9FE-1426-04BC-7073BD2AB391}"/>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480570" y="2454775"/>
              <a:ext cx="546181" cy="438877"/>
            </a:xfrm>
            <a:prstGeom prst="rect">
              <a:avLst/>
            </a:prstGeom>
            <a:solidFill>
              <a:srgbClr val="FFFFFF"/>
            </a:solidFill>
          </p:spPr>
        </p:pic>
        <p:cxnSp>
          <p:nvCxnSpPr>
            <p:cNvPr id="81" name="Straight Connector 80">
              <a:extLst>
                <a:ext uri="{FF2B5EF4-FFF2-40B4-BE49-F238E27FC236}">
                  <a16:creationId xmlns:a16="http://schemas.microsoft.com/office/drawing/2014/main" id="{DCC96BFA-5292-A9D6-7B6E-158904B1283B}"/>
                </a:ext>
              </a:extLst>
            </p:cNvPr>
            <p:cNvCxnSpPr>
              <a:cxnSpLocks/>
              <a:stCxn id="83" idx="1"/>
            </p:cNvCxnSpPr>
            <p:nvPr/>
          </p:nvCxnSpPr>
          <p:spPr>
            <a:xfrm>
              <a:off x="10543700" y="2822726"/>
              <a:ext cx="369462" cy="0"/>
            </a:xfrm>
            <a:prstGeom prst="line">
              <a:avLst/>
            </a:prstGeom>
            <a:noFill/>
            <a:ln w="6350" cap="flat" cmpd="sng" algn="ctr">
              <a:solidFill>
                <a:srgbClr val="4472C4"/>
              </a:solidFill>
              <a:prstDash val="solid"/>
              <a:miter lim="800000"/>
            </a:ln>
            <a:effectLst/>
          </p:spPr>
        </p:cxnSp>
        <p:pic>
          <p:nvPicPr>
            <p:cNvPr id="82" name="Picture 81">
              <a:extLst>
                <a:ext uri="{FF2B5EF4-FFF2-40B4-BE49-F238E27FC236}">
                  <a16:creationId xmlns:a16="http://schemas.microsoft.com/office/drawing/2014/main" id="{33F559CC-250D-8713-111E-16AA16D74913}"/>
                </a:ext>
              </a:extLst>
            </p:cNvPr>
            <p:cNvPicPr>
              <a:picLocks noChangeAspect="1"/>
            </p:cNvPicPr>
            <p:nvPr/>
          </p:nvPicPr>
          <p:blipFill>
            <a:blip r:embed="rId3"/>
            <a:stretch>
              <a:fillRect/>
            </a:stretch>
          </p:blipFill>
          <p:spPr>
            <a:xfrm>
              <a:off x="6654503" y="2623029"/>
              <a:ext cx="348529" cy="434111"/>
            </a:xfrm>
            <a:prstGeom prst="rect">
              <a:avLst/>
            </a:prstGeom>
          </p:spPr>
        </p:pic>
        <p:pic>
          <p:nvPicPr>
            <p:cNvPr id="83" name="Picture 82">
              <a:extLst>
                <a:ext uri="{FF2B5EF4-FFF2-40B4-BE49-F238E27FC236}">
                  <a16:creationId xmlns:a16="http://schemas.microsoft.com/office/drawing/2014/main" id="{C9FCB27E-B79F-AFE0-2B25-BB6EC8571429}"/>
                </a:ext>
              </a:extLst>
            </p:cNvPr>
            <p:cNvPicPr>
              <a:picLocks noChangeAspect="1"/>
            </p:cNvPicPr>
            <p:nvPr/>
          </p:nvPicPr>
          <p:blipFill>
            <a:blip r:embed="rId3"/>
            <a:stretch>
              <a:fillRect/>
            </a:stretch>
          </p:blipFill>
          <p:spPr>
            <a:xfrm flipH="1">
              <a:off x="10215810" y="2619159"/>
              <a:ext cx="327890" cy="407134"/>
            </a:xfrm>
            <a:prstGeom prst="rect">
              <a:avLst/>
            </a:prstGeom>
          </p:spPr>
        </p:pic>
        <p:sp>
          <p:nvSpPr>
            <p:cNvPr id="84" name="Oval 83">
              <a:extLst>
                <a:ext uri="{FF2B5EF4-FFF2-40B4-BE49-F238E27FC236}">
                  <a16:creationId xmlns:a16="http://schemas.microsoft.com/office/drawing/2014/main" id="{C3A79AF5-E44C-5417-9E67-7A5D3003C0AB}"/>
                </a:ext>
              </a:extLst>
            </p:cNvPr>
            <p:cNvSpPr/>
            <p:nvPr/>
          </p:nvSpPr>
          <p:spPr>
            <a:xfrm rot="18325947" flipV="1">
              <a:off x="6818896" y="2410469"/>
              <a:ext cx="409263" cy="90454"/>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sp>
          <p:nvSpPr>
            <p:cNvPr id="85" name="Oval 84">
              <a:extLst>
                <a:ext uri="{FF2B5EF4-FFF2-40B4-BE49-F238E27FC236}">
                  <a16:creationId xmlns:a16="http://schemas.microsoft.com/office/drawing/2014/main" id="{539F893C-C4C3-6C07-087F-27CA936E5035}"/>
                </a:ext>
              </a:extLst>
            </p:cNvPr>
            <p:cNvSpPr/>
            <p:nvPr/>
          </p:nvSpPr>
          <p:spPr>
            <a:xfrm rot="3485809" flipV="1">
              <a:off x="9959158" y="2453928"/>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pic>
          <p:nvPicPr>
            <p:cNvPr id="86" name="Picture 2" descr="Computer Basics: What is a Computer?">
              <a:extLst>
                <a:ext uri="{FF2B5EF4-FFF2-40B4-BE49-F238E27FC236}">
                  <a16:creationId xmlns:a16="http://schemas.microsoft.com/office/drawing/2014/main" id="{976D973B-771C-6496-C3AB-A72AFC282CC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844861" y="2846962"/>
              <a:ext cx="571352" cy="437744"/>
            </a:xfrm>
            <a:prstGeom prst="rect">
              <a:avLst/>
            </a:prstGeom>
            <a:solidFill>
              <a:srgbClr val="FFFFFF"/>
            </a:solidFill>
          </p:spPr>
        </p:pic>
        <p:cxnSp>
          <p:nvCxnSpPr>
            <p:cNvPr id="87" name="Straight Connector 86">
              <a:extLst>
                <a:ext uri="{FF2B5EF4-FFF2-40B4-BE49-F238E27FC236}">
                  <a16:creationId xmlns:a16="http://schemas.microsoft.com/office/drawing/2014/main" id="{FC55CCBF-4E41-556B-5D30-8430CB3B6530}"/>
                </a:ext>
              </a:extLst>
            </p:cNvPr>
            <p:cNvCxnSpPr>
              <a:cxnSpLocks/>
              <a:stCxn id="86" idx="3"/>
            </p:cNvCxnSpPr>
            <p:nvPr/>
          </p:nvCxnSpPr>
          <p:spPr>
            <a:xfrm flipV="1">
              <a:off x="6416213" y="3062675"/>
              <a:ext cx="242719" cy="3159"/>
            </a:xfrm>
            <a:prstGeom prst="line">
              <a:avLst/>
            </a:prstGeom>
            <a:noFill/>
            <a:ln w="6350" cap="flat" cmpd="sng" algn="ctr">
              <a:solidFill>
                <a:srgbClr val="4472C4"/>
              </a:solidFill>
              <a:prstDash val="solid"/>
              <a:miter lim="800000"/>
            </a:ln>
            <a:effectLst/>
          </p:spPr>
        </p:cxnSp>
        <p:sp>
          <p:nvSpPr>
            <p:cNvPr id="88" name="Cloud 87">
              <a:extLst>
                <a:ext uri="{FF2B5EF4-FFF2-40B4-BE49-F238E27FC236}">
                  <a16:creationId xmlns:a16="http://schemas.microsoft.com/office/drawing/2014/main" id="{D76768C1-2758-42B8-F399-9E8307005A73}"/>
                </a:ext>
              </a:extLst>
            </p:cNvPr>
            <p:cNvSpPr/>
            <p:nvPr/>
          </p:nvSpPr>
          <p:spPr>
            <a:xfrm>
              <a:off x="10911193" y="2613497"/>
              <a:ext cx="1073285" cy="365452"/>
            </a:xfrm>
            <a:prstGeom prst="cloud">
              <a:avLst/>
            </a:prstGeom>
            <a:solidFill>
              <a:srgbClr val="FFFFFF"/>
            </a:solidFill>
            <a:ln w="12700" cap="flat" cmpd="sng" algn="ctr">
              <a:solidFill>
                <a:srgbClr val="C7000B">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0000"/>
                  </a:solidFill>
                  <a:effectLst/>
                  <a:uLnTx/>
                  <a:uFillTx/>
                  <a:latin typeface="Arial"/>
                  <a:ea typeface="Microsoft YaHei Light"/>
                  <a:cs typeface="+mn-cs"/>
                </a:rPr>
                <a:t>Internet</a:t>
              </a:r>
            </a:p>
          </p:txBody>
        </p:sp>
        <p:pic>
          <p:nvPicPr>
            <p:cNvPr id="89" name="Picture 88">
              <a:extLst>
                <a:ext uri="{FF2B5EF4-FFF2-40B4-BE49-F238E27FC236}">
                  <a16:creationId xmlns:a16="http://schemas.microsoft.com/office/drawing/2014/main" id="{A50DA5CB-9038-0CF4-C06F-AB77E37995D2}"/>
                </a:ext>
              </a:extLst>
            </p:cNvPr>
            <p:cNvPicPr>
              <a:picLocks noChangeAspect="1"/>
            </p:cNvPicPr>
            <p:nvPr/>
          </p:nvPicPr>
          <p:blipFill>
            <a:blip r:embed="rId6"/>
            <a:stretch>
              <a:fillRect/>
            </a:stretch>
          </p:blipFill>
          <p:spPr>
            <a:xfrm>
              <a:off x="7966513" y="1601821"/>
              <a:ext cx="416162" cy="262647"/>
            </a:xfrm>
            <a:prstGeom prst="rect">
              <a:avLst/>
            </a:prstGeom>
            <a:solidFill>
              <a:srgbClr val="FFFFFF"/>
            </a:solidFill>
          </p:spPr>
        </p:pic>
        <p:pic>
          <p:nvPicPr>
            <p:cNvPr id="90" name="Picture 89">
              <a:extLst>
                <a:ext uri="{FF2B5EF4-FFF2-40B4-BE49-F238E27FC236}">
                  <a16:creationId xmlns:a16="http://schemas.microsoft.com/office/drawing/2014/main" id="{C1DEACF4-E3FE-95ED-9623-007753519A73}"/>
                </a:ext>
              </a:extLst>
            </p:cNvPr>
            <p:cNvPicPr>
              <a:picLocks noChangeAspect="1"/>
            </p:cNvPicPr>
            <p:nvPr/>
          </p:nvPicPr>
          <p:blipFill>
            <a:blip r:embed="rId6"/>
            <a:stretch>
              <a:fillRect/>
            </a:stretch>
          </p:blipFill>
          <p:spPr>
            <a:xfrm>
              <a:off x="9821252" y="2007141"/>
              <a:ext cx="416162" cy="262647"/>
            </a:xfrm>
            <a:prstGeom prst="rect">
              <a:avLst/>
            </a:prstGeom>
            <a:solidFill>
              <a:srgbClr val="FFFFFF"/>
            </a:solidFill>
          </p:spPr>
        </p:pic>
        <p:pic>
          <p:nvPicPr>
            <p:cNvPr id="91" name="Picture 90">
              <a:extLst>
                <a:ext uri="{FF2B5EF4-FFF2-40B4-BE49-F238E27FC236}">
                  <a16:creationId xmlns:a16="http://schemas.microsoft.com/office/drawing/2014/main" id="{30617E3C-EA7D-A5DF-7BE3-4F0128269BEC}"/>
                </a:ext>
              </a:extLst>
            </p:cNvPr>
            <p:cNvPicPr>
              <a:picLocks noChangeAspect="1"/>
            </p:cNvPicPr>
            <p:nvPr/>
          </p:nvPicPr>
          <p:blipFill>
            <a:blip r:embed="rId6"/>
            <a:stretch>
              <a:fillRect/>
            </a:stretch>
          </p:blipFill>
          <p:spPr>
            <a:xfrm>
              <a:off x="8994402" y="1715310"/>
              <a:ext cx="416162" cy="262647"/>
            </a:xfrm>
            <a:prstGeom prst="rect">
              <a:avLst/>
            </a:prstGeom>
            <a:solidFill>
              <a:srgbClr val="FFFFFF"/>
            </a:solidFill>
          </p:spPr>
        </p:pic>
        <p:pic>
          <p:nvPicPr>
            <p:cNvPr id="92" name="Picture 2" descr="SpaceX is testing Starlink Ground Stations in several U.S. States">
              <a:extLst>
                <a:ext uri="{FF2B5EF4-FFF2-40B4-BE49-F238E27FC236}">
                  <a16:creationId xmlns:a16="http://schemas.microsoft.com/office/drawing/2014/main" id="{5F483E8A-4D86-918D-9AD5-4425518B8724}"/>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401455" y="2441804"/>
              <a:ext cx="546181" cy="438877"/>
            </a:xfrm>
            <a:prstGeom prst="rect">
              <a:avLst/>
            </a:prstGeom>
            <a:solidFill>
              <a:srgbClr val="FFFFFF"/>
            </a:solidFill>
          </p:spPr>
        </p:pic>
        <p:pic>
          <p:nvPicPr>
            <p:cNvPr id="93" name="Picture 2" descr="SpaceX is testing Starlink Ground Stations in several U.S. States">
              <a:extLst>
                <a:ext uri="{FF2B5EF4-FFF2-40B4-BE49-F238E27FC236}">
                  <a16:creationId xmlns:a16="http://schemas.microsoft.com/office/drawing/2014/main" id="{C4172511-89CC-27B2-EE58-4B3769F4B703}"/>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306128" y="2432077"/>
              <a:ext cx="546181" cy="438877"/>
            </a:xfrm>
            <a:prstGeom prst="rect">
              <a:avLst/>
            </a:prstGeom>
            <a:solidFill>
              <a:srgbClr val="FFFFFF"/>
            </a:solidFill>
          </p:spPr>
        </p:pic>
        <p:cxnSp>
          <p:nvCxnSpPr>
            <p:cNvPr id="94" name="Straight Arrow Connector 93">
              <a:extLst>
                <a:ext uri="{FF2B5EF4-FFF2-40B4-BE49-F238E27FC236}">
                  <a16:creationId xmlns:a16="http://schemas.microsoft.com/office/drawing/2014/main" id="{F3BFEE4E-8DF7-1273-00D3-66BDE7F141B4}"/>
                </a:ext>
              </a:extLst>
            </p:cNvPr>
            <p:cNvCxnSpPr>
              <a:cxnSpLocks/>
              <a:stCxn id="79" idx="3"/>
              <a:endCxn id="80" idx="0"/>
            </p:cNvCxnSpPr>
            <p:nvPr/>
          </p:nvCxnSpPr>
          <p:spPr>
            <a:xfrm>
              <a:off x="7510427" y="2047673"/>
              <a:ext cx="243234" cy="407102"/>
            </a:xfrm>
            <a:prstGeom prst="straightConnector1">
              <a:avLst/>
            </a:prstGeom>
            <a:noFill/>
            <a:ln w="28575" cap="flat" cmpd="sng" algn="ctr">
              <a:solidFill>
                <a:srgbClr val="C7000B"/>
              </a:solidFill>
              <a:prstDash val="sysDot"/>
              <a:miter lim="800000"/>
              <a:tailEnd type="triangle"/>
            </a:ln>
            <a:effectLst/>
          </p:spPr>
        </p:cxnSp>
        <p:cxnSp>
          <p:nvCxnSpPr>
            <p:cNvPr id="95" name="Straight Arrow Connector 94">
              <a:extLst>
                <a:ext uri="{FF2B5EF4-FFF2-40B4-BE49-F238E27FC236}">
                  <a16:creationId xmlns:a16="http://schemas.microsoft.com/office/drawing/2014/main" id="{B9425A48-A71F-EE5A-4097-EB6BBF221AE9}"/>
                </a:ext>
              </a:extLst>
            </p:cNvPr>
            <p:cNvCxnSpPr>
              <a:cxnSpLocks/>
            </p:cNvCxnSpPr>
            <p:nvPr/>
          </p:nvCxnSpPr>
          <p:spPr>
            <a:xfrm flipV="1">
              <a:off x="7808742" y="1926077"/>
              <a:ext cx="294398" cy="497732"/>
            </a:xfrm>
            <a:prstGeom prst="straightConnector1">
              <a:avLst/>
            </a:prstGeom>
            <a:noFill/>
            <a:ln w="28575" cap="flat" cmpd="sng" algn="ctr">
              <a:solidFill>
                <a:srgbClr val="C7000B"/>
              </a:solidFill>
              <a:prstDash val="sysDot"/>
              <a:miter lim="800000"/>
              <a:tailEnd type="triangle"/>
            </a:ln>
            <a:effectLst/>
          </p:spPr>
        </p:cxnSp>
        <p:cxnSp>
          <p:nvCxnSpPr>
            <p:cNvPr id="96" name="Straight Arrow Connector 95">
              <a:extLst>
                <a:ext uri="{FF2B5EF4-FFF2-40B4-BE49-F238E27FC236}">
                  <a16:creationId xmlns:a16="http://schemas.microsoft.com/office/drawing/2014/main" id="{F39FB6A6-B9BA-1791-90BF-265C3EDE3878}"/>
                </a:ext>
              </a:extLst>
            </p:cNvPr>
            <p:cNvCxnSpPr>
              <a:cxnSpLocks/>
              <a:endCxn id="92" idx="0"/>
            </p:cNvCxnSpPr>
            <p:nvPr/>
          </p:nvCxnSpPr>
          <p:spPr>
            <a:xfrm>
              <a:off x="8307421" y="1877438"/>
              <a:ext cx="367125" cy="564366"/>
            </a:xfrm>
            <a:prstGeom prst="straightConnector1">
              <a:avLst/>
            </a:prstGeom>
            <a:noFill/>
            <a:ln w="28575" cap="flat" cmpd="sng" algn="ctr">
              <a:solidFill>
                <a:srgbClr val="C7000B"/>
              </a:solidFill>
              <a:prstDash val="sysDot"/>
              <a:miter lim="800000"/>
              <a:tailEnd type="triangle"/>
            </a:ln>
            <a:effectLst/>
          </p:spPr>
        </p:cxnSp>
        <p:cxnSp>
          <p:nvCxnSpPr>
            <p:cNvPr id="97" name="Straight Arrow Connector 96">
              <a:extLst>
                <a:ext uri="{FF2B5EF4-FFF2-40B4-BE49-F238E27FC236}">
                  <a16:creationId xmlns:a16="http://schemas.microsoft.com/office/drawing/2014/main" id="{AD09CF98-05DB-9283-2A30-200BC43E514C}"/>
                </a:ext>
              </a:extLst>
            </p:cNvPr>
            <p:cNvCxnSpPr>
              <a:cxnSpLocks/>
            </p:cNvCxnSpPr>
            <p:nvPr/>
          </p:nvCxnSpPr>
          <p:spPr>
            <a:xfrm>
              <a:off x="9338553" y="1994170"/>
              <a:ext cx="195269" cy="411966"/>
            </a:xfrm>
            <a:prstGeom prst="straightConnector1">
              <a:avLst/>
            </a:prstGeom>
            <a:noFill/>
            <a:ln w="28575" cap="flat" cmpd="sng" algn="ctr">
              <a:solidFill>
                <a:srgbClr val="C7000B"/>
              </a:solidFill>
              <a:prstDash val="sysDot"/>
              <a:miter lim="800000"/>
              <a:tailEnd type="triangle"/>
            </a:ln>
            <a:effectLst/>
          </p:spPr>
        </p:cxnSp>
        <p:cxnSp>
          <p:nvCxnSpPr>
            <p:cNvPr id="98" name="Straight Arrow Connector 97">
              <a:extLst>
                <a:ext uri="{FF2B5EF4-FFF2-40B4-BE49-F238E27FC236}">
                  <a16:creationId xmlns:a16="http://schemas.microsoft.com/office/drawing/2014/main" id="{042F2C94-57E8-C5D1-BEDB-146591C4E642}"/>
                </a:ext>
              </a:extLst>
            </p:cNvPr>
            <p:cNvCxnSpPr>
              <a:cxnSpLocks/>
              <a:stCxn id="93" idx="0"/>
            </p:cNvCxnSpPr>
            <p:nvPr/>
          </p:nvCxnSpPr>
          <p:spPr>
            <a:xfrm flipV="1">
              <a:off x="9579219" y="2227634"/>
              <a:ext cx="323538" cy="204443"/>
            </a:xfrm>
            <a:prstGeom prst="straightConnector1">
              <a:avLst/>
            </a:prstGeom>
            <a:noFill/>
            <a:ln w="28575" cap="flat" cmpd="sng" algn="ctr">
              <a:solidFill>
                <a:srgbClr val="C7000B"/>
              </a:solidFill>
              <a:prstDash val="sysDot"/>
              <a:miter lim="800000"/>
              <a:tailEnd type="triangle"/>
            </a:ln>
            <a:effectLst/>
          </p:spPr>
        </p:cxnSp>
        <p:cxnSp>
          <p:nvCxnSpPr>
            <p:cNvPr id="99" name="Straight Arrow Connector 98">
              <a:extLst>
                <a:ext uri="{FF2B5EF4-FFF2-40B4-BE49-F238E27FC236}">
                  <a16:creationId xmlns:a16="http://schemas.microsoft.com/office/drawing/2014/main" id="{2EAFAA05-4FAE-863C-5773-8FC0318A2D6B}"/>
                </a:ext>
              </a:extLst>
            </p:cNvPr>
            <p:cNvCxnSpPr>
              <a:cxnSpLocks/>
            </p:cNvCxnSpPr>
            <p:nvPr/>
          </p:nvCxnSpPr>
          <p:spPr>
            <a:xfrm flipV="1">
              <a:off x="8768537" y="1935804"/>
              <a:ext cx="307369" cy="475035"/>
            </a:xfrm>
            <a:prstGeom prst="straightConnector1">
              <a:avLst/>
            </a:prstGeom>
            <a:noFill/>
            <a:ln w="28575" cap="flat" cmpd="sng" algn="ctr">
              <a:solidFill>
                <a:srgbClr val="C7000B"/>
              </a:solidFill>
              <a:prstDash val="sysDot"/>
              <a:miter lim="800000"/>
              <a:tailEnd type="triangle"/>
            </a:ln>
            <a:effectLst/>
          </p:spPr>
        </p:cxnSp>
      </p:grpSp>
      <p:grpSp>
        <p:nvGrpSpPr>
          <p:cNvPr id="100" name="Group 99">
            <a:extLst>
              <a:ext uri="{FF2B5EF4-FFF2-40B4-BE49-F238E27FC236}">
                <a16:creationId xmlns:a16="http://schemas.microsoft.com/office/drawing/2014/main" id="{2C491834-BD42-E780-3C96-17B474B4D1EA}"/>
              </a:ext>
            </a:extLst>
          </p:cNvPr>
          <p:cNvGrpSpPr/>
          <p:nvPr/>
        </p:nvGrpSpPr>
        <p:grpSpPr>
          <a:xfrm>
            <a:off x="6088051" y="4414867"/>
            <a:ext cx="5760238" cy="2002145"/>
            <a:chOff x="3169753" y="4327318"/>
            <a:chExt cx="5760238" cy="2002145"/>
          </a:xfrm>
        </p:grpSpPr>
        <p:grpSp>
          <p:nvGrpSpPr>
            <p:cNvPr id="101" name="Group 100">
              <a:extLst>
                <a:ext uri="{FF2B5EF4-FFF2-40B4-BE49-F238E27FC236}">
                  <a16:creationId xmlns:a16="http://schemas.microsoft.com/office/drawing/2014/main" id="{DD12A27A-DD87-44CC-ADEF-F16184CAB20D}"/>
                </a:ext>
              </a:extLst>
            </p:cNvPr>
            <p:cNvGrpSpPr/>
            <p:nvPr/>
          </p:nvGrpSpPr>
          <p:grpSpPr>
            <a:xfrm>
              <a:off x="3169753" y="4327318"/>
              <a:ext cx="5760238" cy="2002145"/>
              <a:chOff x="206061" y="3075693"/>
              <a:chExt cx="5760238" cy="2002145"/>
            </a:xfrm>
          </p:grpSpPr>
          <p:cxnSp>
            <p:nvCxnSpPr>
              <p:cNvPr id="108" name="Straight Connector 107">
                <a:extLst>
                  <a:ext uri="{FF2B5EF4-FFF2-40B4-BE49-F238E27FC236}">
                    <a16:creationId xmlns:a16="http://schemas.microsoft.com/office/drawing/2014/main" id="{DD82D7EA-E14A-D7F1-F115-F89EF52F342C}"/>
                  </a:ext>
                </a:extLst>
              </p:cNvPr>
              <p:cNvCxnSpPr>
                <a:cxnSpLocks/>
                <a:stCxn id="110" idx="1"/>
              </p:cNvCxnSpPr>
              <p:nvPr/>
            </p:nvCxnSpPr>
            <p:spPr>
              <a:xfrm>
                <a:off x="4525521" y="4683952"/>
                <a:ext cx="369462" cy="0"/>
              </a:xfrm>
              <a:prstGeom prst="line">
                <a:avLst/>
              </a:prstGeom>
              <a:noFill/>
              <a:ln w="6350" cap="flat" cmpd="sng" algn="ctr">
                <a:solidFill>
                  <a:srgbClr val="4472C4"/>
                </a:solidFill>
                <a:prstDash val="solid"/>
                <a:miter lim="800000"/>
              </a:ln>
              <a:effectLst/>
            </p:spPr>
          </p:cxnSp>
          <p:pic>
            <p:nvPicPr>
              <p:cNvPr id="109" name="Picture 108">
                <a:extLst>
                  <a:ext uri="{FF2B5EF4-FFF2-40B4-BE49-F238E27FC236}">
                    <a16:creationId xmlns:a16="http://schemas.microsoft.com/office/drawing/2014/main" id="{9FD69D6C-811B-B997-9FA3-7A1B44328750}"/>
                  </a:ext>
                </a:extLst>
              </p:cNvPr>
              <p:cNvPicPr>
                <a:picLocks noChangeAspect="1"/>
              </p:cNvPicPr>
              <p:nvPr/>
            </p:nvPicPr>
            <p:blipFill>
              <a:blip r:embed="rId3"/>
              <a:stretch>
                <a:fillRect/>
              </a:stretch>
            </p:blipFill>
            <p:spPr>
              <a:xfrm>
                <a:off x="1015703" y="4416161"/>
                <a:ext cx="348529" cy="434111"/>
              </a:xfrm>
              <a:prstGeom prst="rect">
                <a:avLst/>
              </a:prstGeom>
            </p:spPr>
          </p:pic>
          <p:pic>
            <p:nvPicPr>
              <p:cNvPr id="110" name="Picture 109">
                <a:extLst>
                  <a:ext uri="{FF2B5EF4-FFF2-40B4-BE49-F238E27FC236}">
                    <a16:creationId xmlns:a16="http://schemas.microsoft.com/office/drawing/2014/main" id="{D29FC94C-F4F4-E02F-D9C8-471862EB5991}"/>
                  </a:ext>
                </a:extLst>
              </p:cNvPr>
              <p:cNvPicPr>
                <a:picLocks noChangeAspect="1"/>
              </p:cNvPicPr>
              <p:nvPr/>
            </p:nvPicPr>
            <p:blipFill>
              <a:blip r:embed="rId3"/>
              <a:stretch>
                <a:fillRect/>
              </a:stretch>
            </p:blipFill>
            <p:spPr>
              <a:xfrm flipH="1">
                <a:off x="4197631" y="4480385"/>
                <a:ext cx="327890" cy="407134"/>
              </a:xfrm>
              <a:prstGeom prst="rect">
                <a:avLst/>
              </a:prstGeom>
            </p:spPr>
          </p:pic>
          <p:pic>
            <p:nvPicPr>
              <p:cNvPr id="111" name="Picture 110">
                <a:extLst>
                  <a:ext uri="{FF2B5EF4-FFF2-40B4-BE49-F238E27FC236}">
                    <a16:creationId xmlns:a16="http://schemas.microsoft.com/office/drawing/2014/main" id="{07089EE3-760C-96A6-D2FE-3E6356705953}"/>
                  </a:ext>
                </a:extLst>
              </p:cNvPr>
              <p:cNvPicPr>
                <a:picLocks noChangeAspect="1"/>
              </p:cNvPicPr>
              <p:nvPr/>
            </p:nvPicPr>
            <p:blipFill>
              <a:blip r:embed="rId4"/>
              <a:stretch>
                <a:fillRect/>
              </a:stretch>
            </p:blipFill>
            <p:spPr>
              <a:xfrm>
                <a:off x="1158868" y="3075693"/>
                <a:ext cx="3070896" cy="1155065"/>
              </a:xfrm>
              <a:prstGeom prst="rect">
                <a:avLst/>
              </a:prstGeom>
            </p:spPr>
          </p:pic>
          <p:sp>
            <p:nvSpPr>
              <p:cNvPr id="112" name="Oval 111">
                <a:extLst>
                  <a:ext uri="{FF2B5EF4-FFF2-40B4-BE49-F238E27FC236}">
                    <a16:creationId xmlns:a16="http://schemas.microsoft.com/office/drawing/2014/main" id="{A143E4E9-59F5-6D2C-4819-27AD0EDEBF9D}"/>
                  </a:ext>
                </a:extLst>
              </p:cNvPr>
              <p:cNvSpPr/>
              <p:nvPr/>
            </p:nvSpPr>
            <p:spPr>
              <a:xfrm rot="18325947" flipV="1">
                <a:off x="1135961" y="4079781"/>
                <a:ext cx="693463" cy="12870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sp>
            <p:nvSpPr>
              <p:cNvPr id="113" name="Oval 112">
                <a:extLst>
                  <a:ext uri="{FF2B5EF4-FFF2-40B4-BE49-F238E27FC236}">
                    <a16:creationId xmlns:a16="http://schemas.microsoft.com/office/drawing/2014/main" id="{7A9D0D65-3503-23CB-B19C-FB1F245D57FE}"/>
                  </a:ext>
                </a:extLst>
              </p:cNvPr>
              <p:cNvSpPr/>
              <p:nvPr/>
            </p:nvSpPr>
            <p:spPr>
              <a:xfrm rot="3485809" flipV="1">
                <a:off x="3940979" y="4315154"/>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pic>
            <p:nvPicPr>
              <p:cNvPr id="114" name="Picture 2" descr="Computer Basics: What is a Computer?">
                <a:extLst>
                  <a:ext uri="{FF2B5EF4-FFF2-40B4-BE49-F238E27FC236}">
                    <a16:creationId xmlns:a16="http://schemas.microsoft.com/office/drawing/2014/main" id="{E3684D5F-5E5B-24A8-0E1A-8773169BB9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06061" y="4640094"/>
                <a:ext cx="571352" cy="437744"/>
              </a:xfrm>
              <a:prstGeom prst="rect">
                <a:avLst/>
              </a:prstGeom>
              <a:solidFill>
                <a:srgbClr val="FFFFFF"/>
              </a:solidFill>
            </p:spPr>
          </p:pic>
          <p:cxnSp>
            <p:nvCxnSpPr>
              <p:cNvPr id="115" name="Straight Connector 114">
                <a:extLst>
                  <a:ext uri="{FF2B5EF4-FFF2-40B4-BE49-F238E27FC236}">
                    <a16:creationId xmlns:a16="http://schemas.microsoft.com/office/drawing/2014/main" id="{FA25E8DE-A7D6-C22E-4AB3-E9FAA27C3E61}"/>
                  </a:ext>
                </a:extLst>
              </p:cNvPr>
              <p:cNvCxnSpPr>
                <a:cxnSpLocks/>
                <a:stCxn id="114" idx="3"/>
              </p:cNvCxnSpPr>
              <p:nvPr/>
            </p:nvCxnSpPr>
            <p:spPr>
              <a:xfrm flipV="1">
                <a:off x="777413" y="4855807"/>
                <a:ext cx="242719" cy="3159"/>
              </a:xfrm>
              <a:prstGeom prst="line">
                <a:avLst/>
              </a:prstGeom>
              <a:noFill/>
              <a:ln w="6350" cap="flat" cmpd="sng" algn="ctr">
                <a:solidFill>
                  <a:srgbClr val="4472C4"/>
                </a:solidFill>
                <a:prstDash val="solid"/>
                <a:miter lim="800000"/>
              </a:ln>
              <a:effectLst/>
            </p:spPr>
          </p:cxnSp>
          <p:sp>
            <p:nvSpPr>
              <p:cNvPr id="116" name="Cloud 115">
                <a:extLst>
                  <a:ext uri="{FF2B5EF4-FFF2-40B4-BE49-F238E27FC236}">
                    <a16:creationId xmlns:a16="http://schemas.microsoft.com/office/drawing/2014/main" id="{57A6BD77-F86D-2C4B-E834-1FD986212D92}"/>
                  </a:ext>
                </a:extLst>
              </p:cNvPr>
              <p:cNvSpPr/>
              <p:nvPr/>
            </p:nvSpPr>
            <p:spPr>
              <a:xfrm>
                <a:off x="4893014" y="4474723"/>
                <a:ext cx="1073285" cy="365452"/>
              </a:xfrm>
              <a:prstGeom prst="cloud">
                <a:avLst/>
              </a:prstGeom>
              <a:solidFill>
                <a:srgbClr val="FFFFFF"/>
              </a:solidFill>
              <a:ln w="12700" cap="flat" cmpd="sng" algn="ctr">
                <a:solidFill>
                  <a:srgbClr val="C7000B">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200" b="0" i="0" u="none" strike="noStrike" kern="0" cap="none" spc="0" normalizeH="0" baseline="0" noProof="0" dirty="0">
                    <a:ln>
                      <a:noFill/>
                    </a:ln>
                    <a:solidFill>
                      <a:srgbClr val="FF0000"/>
                    </a:solidFill>
                    <a:effectLst/>
                    <a:uLnTx/>
                    <a:uFillTx/>
                    <a:latin typeface="Arial"/>
                    <a:ea typeface="Microsoft YaHei Light"/>
                    <a:cs typeface="+mn-cs"/>
                  </a:rPr>
                  <a:t>Internet</a:t>
                </a:r>
              </a:p>
            </p:txBody>
          </p:sp>
        </p:grpSp>
        <p:pic>
          <p:nvPicPr>
            <p:cNvPr id="102" name="Picture 2" descr="SpaceX is testing Starlink Ground Stations in several U.S. States">
              <a:extLst>
                <a:ext uri="{FF2B5EF4-FFF2-40B4-BE49-F238E27FC236}">
                  <a16:creationId xmlns:a16="http://schemas.microsoft.com/office/drawing/2014/main" id="{D8318C4F-6468-5B85-E9D1-FFECDE79996A}"/>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5094051" y="5749208"/>
              <a:ext cx="546181" cy="438877"/>
            </a:xfrm>
            <a:prstGeom prst="rect">
              <a:avLst/>
            </a:prstGeom>
            <a:solidFill>
              <a:srgbClr val="FFFFFF"/>
            </a:solidFill>
          </p:spPr>
        </p:pic>
        <p:pic>
          <p:nvPicPr>
            <p:cNvPr id="103" name="Picture 2" descr="SpaceX is testing Starlink Ground Stations in several U.S. States">
              <a:extLst>
                <a:ext uri="{FF2B5EF4-FFF2-40B4-BE49-F238E27FC236}">
                  <a16:creationId xmlns:a16="http://schemas.microsoft.com/office/drawing/2014/main" id="{9A0ADE62-10EB-F0A0-3C36-5E4946BE1E75}"/>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6144638" y="5749208"/>
              <a:ext cx="546181" cy="438877"/>
            </a:xfrm>
            <a:prstGeom prst="rect">
              <a:avLst/>
            </a:prstGeom>
            <a:solidFill>
              <a:srgbClr val="FFFFFF"/>
            </a:solidFill>
          </p:spPr>
        </p:pic>
        <p:cxnSp>
          <p:nvCxnSpPr>
            <p:cNvPr id="104" name="Straight Arrow Connector 103">
              <a:extLst>
                <a:ext uri="{FF2B5EF4-FFF2-40B4-BE49-F238E27FC236}">
                  <a16:creationId xmlns:a16="http://schemas.microsoft.com/office/drawing/2014/main" id="{80C51742-CFA7-B436-C91B-70D02D4F4380}"/>
                </a:ext>
              </a:extLst>
            </p:cNvPr>
            <p:cNvCxnSpPr>
              <a:cxnSpLocks/>
              <a:endCxn id="102" idx="0"/>
            </p:cNvCxnSpPr>
            <p:nvPr/>
          </p:nvCxnSpPr>
          <p:spPr>
            <a:xfrm>
              <a:off x="5143364" y="5478294"/>
              <a:ext cx="223778" cy="270914"/>
            </a:xfrm>
            <a:prstGeom prst="straightConnector1">
              <a:avLst/>
            </a:prstGeom>
            <a:noFill/>
            <a:ln w="28575" cap="flat" cmpd="sng" algn="ctr">
              <a:solidFill>
                <a:srgbClr val="C7000B"/>
              </a:solidFill>
              <a:prstDash val="sysDot"/>
              <a:miter lim="800000"/>
              <a:tailEnd type="triangle"/>
            </a:ln>
            <a:effectLst/>
          </p:spPr>
        </p:cxnSp>
        <p:cxnSp>
          <p:nvCxnSpPr>
            <p:cNvPr id="105" name="Straight Arrow Connector 104">
              <a:extLst>
                <a:ext uri="{FF2B5EF4-FFF2-40B4-BE49-F238E27FC236}">
                  <a16:creationId xmlns:a16="http://schemas.microsoft.com/office/drawing/2014/main" id="{8F87AA81-591C-9DC0-849E-78EAD1F226A5}"/>
                </a:ext>
              </a:extLst>
            </p:cNvPr>
            <p:cNvCxnSpPr>
              <a:cxnSpLocks/>
            </p:cNvCxnSpPr>
            <p:nvPr/>
          </p:nvCxnSpPr>
          <p:spPr>
            <a:xfrm flipV="1">
              <a:off x="5525985" y="5437762"/>
              <a:ext cx="378704" cy="257783"/>
            </a:xfrm>
            <a:prstGeom prst="straightConnector1">
              <a:avLst/>
            </a:prstGeom>
            <a:noFill/>
            <a:ln w="28575" cap="flat" cmpd="sng" algn="ctr">
              <a:solidFill>
                <a:srgbClr val="C7000B"/>
              </a:solidFill>
              <a:prstDash val="sysDot"/>
              <a:miter lim="800000"/>
              <a:tailEnd type="triangle"/>
            </a:ln>
            <a:effectLst/>
          </p:spPr>
        </p:cxnSp>
        <p:cxnSp>
          <p:nvCxnSpPr>
            <p:cNvPr id="106" name="Straight Arrow Connector 105">
              <a:extLst>
                <a:ext uri="{FF2B5EF4-FFF2-40B4-BE49-F238E27FC236}">
                  <a16:creationId xmlns:a16="http://schemas.microsoft.com/office/drawing/2014/main" id="{3DE7BE3D-2E42-5712-8185-835BE11EF6C9}"/>
                </a:ext>
              </a:extLst>
            </p:cNvPr>
            <p:cNvCxnSpPr>
              <a:cxnSpLocks/>
            </p:cNvCxnSpPr>
            <p:nvPr/>
          </p:nvCxnSpPr>
          <p:spPr>
            <a:xfrm flipV="1">
              <a:off x="6485781" y="5447489"/>
              <a:ext cx="420857" cy="264269"/>
            </a:xfrm>
            <a:prstGeom prst="straightConnector1">
              <a:avLst/>
            </a:prstGeom>
            <a:noFill/>
            <a:ln w="28575" cap="flat" cmpd="sng" algn="ctr">
              <a:solidFill>
                <a:srgbClr val="C7000B"/>
              </a:solidFill>
              <a:prstDash val="sysDot"/>
              <a:miter lim="800000"/>
              <a:tailEnd type="triangle"/>
            </a:ln>
            <a:effectLst/>
          </p:spPr>
        </p:cxnSp>
        <p:cxnSp>
          <p:nvCxnSpPr>
            <p:cNvPr id="107" name="Straight Arrow Connector 106">
              <a:extLst>
                <a:ext uri="{FF2B5EF4-FFF2-40B4-BE49-F238E27FC236}">
                  <a16:creationId xmlns:a16="http://schemas.microsoft.com/office/drawing/2014/main" id="{7D78655F-177B-4E95-93AD-59369FAE0343}"/>
                </a:ext>
              </a:extLst>
            </p:cNvPr>
            <p:cNvCxnSpPr>
              <a:cxnSpLocks/>
            </p:cNvCxnSpPr>
            <p:nvPr/>
          </p:nvCxnSpPr>
          <p:spPr>
            <a:xfrm>
              <a:off x="6122615" y="5445868"/>
              <a:ext cx="223778" cy="270914"/>
            </a:xfrm>
            <a:prstGeom prst="straightConnector1">
              <a:avLst/>
            </a:prstGeom>
            <a:noFill/>
            <a:ln w="28575" cap="flat" cmpd="sng" algn="ctr">
              <a:solidFill>
                <a:srgbClr val="C7000B"/>
              </a:solidFill>
              <a:prstDash val="sysDot"/>
              <a:miter lim="800000"/>
              <a:tailEnd type="triangle"/>
            </a:ln>
            <a:effectLst/>
          </p:spPr>
        </p:cxnSp>
      </p:grpSp>
      <p:sp>
        <p:nvSpPr>
          <p:cNvPr id="117" name="TextBox 116">
            <a:extLst>
              <a:ext uri="{FF2B5EF4-FFF2-40B4-BE49-F238E27FC236}">
                <a16:creationId xmlns:a16="http://schemas.microsoft.com/office/drawing/2014/main" id="{D7BC1247-8BC6-D65A-2039-06771492A793}"/>
              </a:ext>
            </a:extLst>
          </p:cNvPr>
          <p:cNvSpPr txBox="1"/>
          <p:nvPr/>
        </p:nvSpPr>
        <p:spPr>
          <a:xfrm>
            <a:off x="739301" y="3754877"/>
            <a:ext cx="2787879" cy="1600438"/>
          </a:xfrm>
          <a:prstGeom prst="rect">
            <a:avLst/>
          </a:prstGeom>
          <a:noFill/>
        </p:spPr>
        <p:txBody>
          <a:bodyPr wrap="none" rtlCol="0">
            <a:spAutoFit/>
          </a:bodyPr>
          <a:lstStyle/>
          <a:p>
            <a:r>
              <a:rPr lang="en-US" dirty="0">
                <a:solidFill>
                  <a:srgbClr val="595957"/>
                </a:solidFill>
                <a:latin typeface="Arial"/>
                <a:ea typeface="Microsoft YaHei Light"/>
              </a:rPr>
              <a:t>Traditional way, bent pipe</a:t>
            </a:r>
          </a:p>
          <a:p>
            <a:pPr marL="285750" indent="-285750">
              <a:buFont typeface="Arial" panose="020B0604020202020204" pitchFamily="34" charset="0"/>
              <a:buChar char="•"/>
              <a:defRPr/>
            </a:pPr>
            <a:r>
              <a:rPr lang="en-US" sz="1600" dirty="0">
                <a:solidFill>
                  <a:srgbClr val="595957"/>
                </a:solidFill>
                <a:latin typeface="Cambria" panose="02040503050406030204" pitchFamily="18" charset="0"/>
                <a:ea typeface="Times New Roman" panose="02020603050405020304" pitchFamily="18" charset="0"/>
                <a:cs typeface="Times New Roman" panose="02020603050405020304" pitchFamily="18" charset="0"/>
              </a:rPr>
              <a:t>Radio Frequency filtering </a:t>
            </a:r>
          </a:p>
          <a:p>
            <a:pPr marL="285750" indent="-285750">
              <a:buFont typeface="Arial" panose="020B0604020202020204" pitchFamily="34" charset="0"/>
              <a:buChar char="•"/>
              <a:defRPr/>
            </a:pPr>
            <a:r>
              <a:rPr lang="en-US" sz="1600" dirty="0">
                <a:solidFill>
                  <a:srgbClr val="595957"/>
                </a:solidFill>
                <a:latin typeface="Cambria" panose="02040503050406030204" pitchFamily="18" charset="0"/>
                <a:ea typeface="Times New Roman" panose="02020603050405020304" pitchFamily="18" charset="0"/>
                <a:cs typeface="Times New Roman" panose="02020603050405020304" pitchFamily="18" charset="0"/>
              </a:rPr>
              <a:t>Frequency conversion</a:t>
            </a:r>
          </a:p>
          <a:p>
            <a:pPr marL="285750" indent="-285750">
              <a:buFont typeface="Arial" panose="020B0604020202020204" pitchFamily="34" charset="0"/>
              <a:buChar char="•"/>
              <a:defRPr/>
            </a:pPr>
            <a:r>
              <a:rPr lang="en-US" sz="1600" dirty="0">
                <a:solidFill>
                  <a:srgbClr val="595957"/>
                </a:solidFill>
                <a:latin typeface="Cambria" panose="02040503050406030204" pitchFamily="18" charset="0"/>
                <a:ea typeface="Times New Roman" panose="02020603050405020304" pitchFamily="18" charset="0"/>
                <a:cs typeface="Times New Roman" panose="02020603050405020304" pitchFamily="18" charset="0"/>
              </a:rPr>
              <a:t>Amplification</a:t>
            </a:r>
          </a:p>
          <a:p>
            <a:pPr marL="285750" indent="-285750">
              <a:buFont typeface="Arial" panose="020B0604020202020204" pitchFamily="34" charset="0"/>
              <a:buChar char="•"/>
              <a:defRPr/>
            </a:pPr>
            <a:r>
              <a:rPr lang="en-US" sz="1600" dirty="0">
                <a:solidFill>
                  <a:srgbClr val="595957"/>
                </a:solidFill>
                <a:latin typeface="Cambria" panose="02040503050406030204" pitchFamily="18" charset="0"/>
                <a:ea typeface="Microsoft YaHei Light"/>
                <a:cs typeface="Times New Roman" panose="02020603050405020304" pitchFamily="18" charset="0"/>
              </a:rPr>
              <a:t>No packet work</a:t>
            </a:r>
          </a:p>
          <a:p>
            <a:pPr marL="285750" indent="-285750">
              <a:buFont typeface="Arial" panose="020B0604020202020204" pitchFamily="34" charset="0"/>
              <a:buChar char="•"/>
              <a:defRPr/>
            </a:pPr>
            <a:r>
              <a:rPr lang="en-US" sz="1600" dirty="0">
                <a:solidFill>
                  <a:srgbClr val="595957"/>
                </a:solidFill>
                <a:latin typeface="Cambria" panose="02040503050406030204" pitchFamily="18" charset="0"/>
                <a:ea typeface="Microsoft YaHei Light"/>
                <a:cs typeface="Times New Roman" panose="02020603050405020304" pitchFamily="18" charset="0"/>
              </a:rPr>
              <a:t>No global coverage</a:t>
            </a:r>
            <a:endParaRPr lang="en-US" sz="1600" dirty="0">
              <a:solidFill>
                <a:srgbClr val="595957"/>
              </a:solidFill>
              <a:latin typeface="Arial"/>
              <a:ea typeface="Microsoft YaHei Light"/>
            </a:endParaRPr>
          </a:p>
        </p:txBody>
      </p:sp>
      <p:sp>
        <p:nvSpPr>
          <p:cNvPr id="118" name="TextBox 117">
            <a:extLst>
              <a:ext uri="{FF2B5EF4-FFF2-40B4-BE49-F238E27FC236}">
                <a16:creationId xmlns:a16="http://schemas.microsoft.com/office/drawing/2014/main" id="{D3BB3449-A156-7401-F593-A8B46A43F52F}"/>
              </a:ext>
            </a:extLst>
          </p:cNvPr>
          <p:cNvSpPr txBox="1"/>
          <p:nvPr/>
        </p:nvSpPr>
        <p:spPr>
          <a:xfrm>
            <a:off x="10174052" y="602465"/>
            <a:ext cx="1725152" cy="338554"/>
          </a:xfrm>
          <a:prstGeom prst="rect">
            <a:avLst/>
          </a:prstGeom>
          <a:noFill/>
        </p:spPr>
        <p:txBody>
          <a:bodyPr wrap="none" rtlCol="0">
            <a:spAutoFit/>
          </a:bodyPr>
          <a:lstStyle/>
          <a:p>
            <a:r>
              <a:rPr lang="en-US" sz="1600" dirty="0">
                <a:solidFill>
                  <a:srgbClr val="595957"/>
                </a:solidFill>
                <a:latin typeface="Arial"/>
                <a:ea typeface="Microsoft YaHei Light"/>
              </a:rPr>
              <a:t>No ISL, GS relay</a:t>
            </a:r>
          </a:p>
        </p:txBody>
      </p:sp>
      <p:sp>
        <p:nvSpPr>
          <p:cNvPr id="119" name="TextBox 118">
            <a:extLst>
              <a:ext uri="{FF2B5EF4-FFF2-40B4-BE49-F238E27FC236}">
                <a16:creationId xmlns:a16="http://schemas.microsoft.com/office/drawing/2014/main" id="{1A00904A-D5FD-ACCF-9B99-6CE04F17327E}"/>
              </a:ext>
            </a:extLst>
          </p:cNvPr>
          <p:cNvSpPr txBox="1"/>
          <p:nvPr/>
        </p:nvSpPr>
        <p:spPr>
          <a:xfrm>
            <a:off x="9965108" y="2698884"/>
            <a:ext cx="2226892" cy="584775"/>
          </a:xfrm>
          <a:prstGeom prst="rect">
            <a:avLst/>
          </a:prstGeom>
          <a:noFill/>
        </p:spPr>
        <p:txBody>
          <a:bodyPr wrap="none" rtlCol="0">
            <a:spAutoFit/>
          </a:bodyPr>
          <a:lstStyle/>
          <a:p>
            <a:r>
              <a:rPr lang="en-US" sz="1600" dirty="0">
                <a:solidFill>
                  <a:srgbClr val="595957"/>
                </a:solidFill>
                <a:latin typeface="Arial"/>
                <a:ea typeface="Microsoft YaHei Light"/>
              </a:rPr>
              <a:t>Use ISL, </a:t>
            </a:r>
          </a:p>
          <a:p>
            <a:r>
              <a:rPr lang="en-US" sz="1600" dirty="0">
                <a:solidFill>
                  <a:srgbClr val="595957"/>
                </a:solidFill>
                <a:latin typeface="Arial"/>
                <a:ea typeface="Microsoft YaHei Light"/>
              </a:rPr>
              <a:t>satellites form network</a:t>
            </a:r>
          </a:p>
        </p:txBody>
      </p:sp>
      <p:sp>
        <p:nvSpPr>
          <p:cNvPr id="120" name="TextBox 119">
            <a:extLst>
              <a:ext uri="{FF2B5EF4-FFF2-40B4-BE49-F238E27FC236}">
                <a16:creationId xmlns:a16="http://schemas.microsoft.com/office/drawing/2014/main" id="{FE350ABF-8FC3-DE18-AB0D-DEC52EAC1CC3}"/>
              </a:ext>
            </a:extLst>
          </p:cNvPr>
          <p:cNvSpPr txBox="1"/>
          <p:nvPr/>
        </p:nvSpPr>
        <p:spPr>
          <a:xfrm>
            <a:off x="9837907" y="4448782"/>
            <a:ext cx="2354094" cy="830997"/>
          </a:xfrm>
          <a:prstGeom prst="rect">
            <a:avLst/>
          </a:prstGeom>
          <a:noFill/>
        </p:spPr>
        <p:txBody>
          <a:bodyPr wrap="square" rtlCol="0">
            <a:spAutoFit/>
          </a:bodyPr>
          <a:lstStyle/>
          <a:p>
            <a:r>
              <a:rPr lang="en-US" sz="1600" dirty="0">
                <a:solidFill>
                  <a:srgbClr val="595957"/>
                </a:solidFill>
                <a:latin typeface="Arial"/>
                <a:ea typeface="Microsoft YaHei Light"/>
              </a:rPr>
              <a:t>Use ISL and GS relay</a:t>
            </a:r>
          </a:p>
          <a:p>
            <a:r>
              <a:rPr lang="en-US" sz="1600" dirty="0">
                <a:solidFill>
                  <a:srgbClr val="595957"/>
                </a:solidFill>
                <a:latin typeface="Arial"/>
                <a:ea typeface="Microsoft YaHei Light"/>
              </a:rPr>
              <a:t>satellites and GS form network</a:t>
            </a:r>
          </a:p>
        </p:txBody>
      </p:sp>
      <p:sp>
        <p:nvSpPr>
          <p:cNvPr id="121" name="Left Brace 120">
            <a:extLst>
              <a:ext uri="{FF2B5EF4-FFF2-40B4-BE49-F238E27FC236}">
                <a16:creationId xmlns:a16="http://schemas.microsoft.com/office/drawing/2014/main" id="{7E4E60BD-A321-ACA8-81DD-BF6072ECF3E0}"/>
              </a:ext>
            </a:extLst>
          </p:cNvPr>
          <p:cNvSpPr/>
          <p:nvPr/>
        </p:nvSpPr>
        <p:spPr>
          <a:xfrm>
            <a:off x="5578056" y="1708610"/>
            <a:ext cx="340468" cy="4406630"/>
          </a:xfrm>
          <a:prstGeom prst="leftBrace">
            <a:avLst>
              <a:gd name="adj1" fmla="val 8333"/>
              <a:gd name="adj2" fmla="val 73400"/>
            </a:avLst>
          </a:prstGeom>
          <a:noFill/>
          <a:ln w="6350" cap="flat" cmpd="sng" algn="ctr">
            <a:solidFill>
              <a:srgbClr val="C7000B"/>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rgbClr val="595957"/>
              </a:solidFill>
              <a:effectLst/>
              <a:uLnTx/>
              <a:uFillTx/>
              <a:latin typeface="Arial"/>
              <a:ea typeface="Microsoft YaHei Light"/>
              <a:cs typeface="+mn-cs"/>
            </a:endParaRPr>
          </a:p>
        </p:txBody>
      </p:sp>
      <p:sp>
        <p:nvSpPr>
          <p:cNvPr id="122" name="TextBox 121">
            <a:extLst>
              <a:ext uri="{FF2B5EF4-FFF2-40B4-BE49-F238E27FC236}">
                <a16:creationId xmlns:a16="http://schemas.microsoft.com/office/drawing/2014/main" id="{559A8E46-CAE3-7205-90A0-76E36723ACF5}"/>
              </a:ext>
            </a:extLst>
          </p:cNvPr>
          <p:cNvSpPr txBox="1"/>
          <p:nvPr/>
        </p:nvSpPr>
        <p:spPr>
          <a:xfrm>
            <a:off x="3160409" y="4450079"/>
            <a:ext cx="2581156" cy="1323439"/>
          </a:xfrm>
          <a:prstGeom prst="rect">
            <a:avLst/>
          </a:prstGeom>
          <a:noFill/>
        </p:spPr>
        <p:txBody>
          <a:bodyPr wrap="none" rtlCol="0">
            <a:spAutoFit/>
          </a:bodyPr>
          <a:lstStyle/>
          <a:p>
            <a:r>
              <a:rPr lang="en-US" sz="1600" dirty="0">
                <a:solidFill>
                  <a:srgbClr val="595957"/>
                </a:solidFill>
                <a:latin typeface="Arial"/>
                <a:ea typeface="Microsoft YaHei Light"/>
              </a:rPr>
              <a:t>Future way, networking</a:t>
            </a:r>
          </a:p>
          <a:p>
            <a:pPr marL="285750" indent="-285750">
              <a:buFont typeface="Arial" panose="020B0604020202020204" pitchFamily="34" charset="0"/>
              <a:buChar char="•"/>
            </a:pPr>
            <a:r>
              <a:rPr lang="en-US" sz="1600" dirty="0">
                <a:solidFill>
                  <a:srgbClr val="595957"/>
                </a:solidFill>
                <a:latin typeface="Arial"/>
                <a:ea typeface="Microsoft YaHei Light"/>
              </a:rPr>
              <a:t>Regenerative payload</a:t>
            </a:r>
          </a:p>
          <a:p>
            <a:pPr marL="285750" indent="-285750">
              <a:buFont typeface="Arial" panose="020B0604020202020204" pitchFamily="34" charset="0"/>
              <a:buChar char="•"/>
            </a:pPr>
            <a:r>
              <a:rPr lang="en-US" sz="1600" dirty="0">
                <a:solidFill>
                  <a:srgbClr val="595957"/>
                </a:solidFill>
                <a:latin typeface="Arial"/>
                <a:ea typeface="Microsoft YaHei Light"/>
              </a:rPr>
              <a:t>Packet processing</a:t>
            </a:r>
          </a:p>
          <a:p>
            <a:pPr marL="285750" indent="-285750">
              <a:buFont typeface="Arial" panose="020B0604020202020204" pitchFamily="34" charset="0"/>
              <a:buChar char="•"/>
            </a:pPr>
            <a:r>
              <a:rPr lang="en-US" sz="1600" dirty="0">
                <a:solidFill>
                  <a:srgbClr val="595957"/>
                </a:solidFill>
                <a:latin typeface="Arial"/>
                <a:ea typeface="Microsoft YaHei Light"/>
              </a:rPr>
              <a:t>L2 or L3 networking</a:t>
            </a:r>
          </a:p>
          <a:p>
            <a:pPr marL="285750" indent="-285750">
              <a:buFont typeface="Arial" panose="020B0604020202020204" pitchFamily="34" charset="0"/>
              <a:buChar char="•"/>
            </a:pPr>
            <a:r>
              <a:rPr lang="en-US" sz="1600" dirty="0">
                <a:solidFill>
                  <a:srgbClr val="595957"/>
                </a:solidFill>
                <a:latin typeface="Arial"/>
                <a:ea typeface="Microsoft YaHei Light"/>
              </a:rPr>
              <a:t>Large scale networking</a:t>
            </a:r>
          </a:p>
        </p:txBody>
      </p:sp>
      <p:sp>
        <p:nvSpPr>
          <p:cNvPr id="123" name="TextBox 122">
            <a:extLst>
              <a:ext uri="{FF2B5EF4-FFF2-40B4-BE49-F238E27FC236}">
                <a16:creationId xmlns:a16="http://schemas.microsoft.com/office/drawing/2014/main" id="{FBF49004-6543-CCCF-6C64-E5143EDFD3C3}"/>
              </a:ext>
            </a:extLst>
          </p:cNvPr>
          <p:cNvSpPr txBox="1"/>
          <p:nvPr/>
        </p:nvSpPr>
        <p:spPr>
          <a:xfrm>
            <a:off x="7010400" y="2052935"/>
            <a:ext cx="4673600" cy="400110"/>
          </a:xfrm>
          <a:prstGeom prst="rect">
            <a:avLst/>
          </a:prstGeom>
          <a:noFill/>
        </p:spPr>
        <p:txBody>
          <a:bodyPr wrap="square">
            <a:spAutoFit/>
          </a:bodyPr>
          <a:lstStyle/>
          <a:p>
            <a:r>
              <a:rPr lang="en-US" sz="1000" dirty="0">
                <a:solidFill>
                  <a:srgbClr val="595957"/>
                </a:solidFill>
                <a:latin typeface="Arial"/>
                <a:ea typeface="Microsoft YaHei Light"/>
              </a:rPr>
              <a:t>Proposed by Mark Handley, UCL</a:t>
            </a:r>
          </a:p>
          <a:p>
            <a:r>
              <a:rPr lang="en-US" sz="1000" dirty="0">
                <a:solidFill>
                  <a:srgbClr val="595957"/>
                </a:solidFill>
                <a:latin typeface="Arial"/>
                <a:ea typeface="Microsoft YaHei Light"/>
              </a:rPr>
              <a:t>https://www.youtube.com/watch?v=m05abdGSOxY&amp;ab_channel=MarkHandley</a:t>
            </a:r>
          </a:p>
        </p:txBody>
      </p:sp>
    </p:spTree>
    <p:extLst>
      <p:ext uri="{BB962C8B-B14F-4D97-AF65-F5344CB8AC3E}">
        <p14:creationId xmlns:p14="http://schemas.microsoft.com/office/powerpoint/2010/main" val="216384154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2A3629E5-22D9-BD75-BDC0-7C41D4F09D86}"/>
              </a:ext>
            </a:extLst>
          </p:cNvPr>
          <p:cNvSpPr>
            <a:spLocks noGrp="1"/>
          </p:cNvSpPr>
          <p:nvPr>
            <p:ph type="title"/>
          </p:nvPr>
        </p:nvSpPr>
        <p:spPr>
          <a:xfrm>
            <a:off x="0" y="0"/>
            <a:ext cx="10515600" cy="1134161"/>
          </a:xfrm>
        </p:spPr>
        <p:txBody>
          <a:bodyPr/>
          <a:lstStyle/>
          <a:p>
            <a:r>
              <a:rPr lang="en-US" dirty="0"/>
              <a:t>Large Scale LEO Constellation-</a:t>
            </a:r>
            <a:br>
              <a:rPr lang="en-US" dirty="0"/>
            </a:br>
            <a:r>
              <a:rPr lang="en-US" sz="3200" dirty="0"/>
              <a:t>Challenges to the current IP networking technologies</a:t>
            </a:r>
            <a:endParaRPr lang="en-US" dirty="0"/>
          </a:p>
        </p:txBody>
      </p:sp>
      <p:sp>
        <p:nvSpPr>
          <p:cNvPr id="5" name="Footer Placeholder 3">
            <a:extLst>
              <a:ext uri="{FF2B5EF4-FFF2-40B4-BE49-F238E27FC236}">
                <a16:creationId xmlns:a16="http://schemas.microsoft.com/office/drawing/2014/main" id="{9AFD9CC4-DB03-FFF5-3080-F6C5543F4764}"/>
              </a:ext>
            </a:extLst>
          </p:cNvPr>
          <p:cNvSpPr>
            <a:spLocks noGrp="1"/>
          </p:cNvSpPr>
          <p:nvPr>
            <p:ph type="ftr" sz="quarter" idx="11"/>
          </p:nvPr>
        </p:nvSpPr>
        <p:spPr>
          <a:xfrm>
            <a:off x="1257941" y="6336902"/>
            <a:ext cx="4114800" cy="290983"/>
          </a:xfrm>
          <a:solidFill>
            <a:schemeClr val="bg1">
              <a:lumMod val="95000"/>
            </a:schemeClr>
          </a:solidFill>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000" b="0" i="0" u="none" strike="noStrike" kern="1200" cap="none" spc="0" normalizeH="0" baseline="0" noProof="0">
                <a:ln>
                  <a:noFill/>
                </a:ln>
                <a:solidFill>
                  <a:srgbClr val="595957"/>
                </a:solidFill>
                <a:effectLst/>
                <a:uLnTx/>
                <a:uFillTx/>
                <a:latin typeface="Arial"/>
                <a:ea typeface="Microsoft YaHei Light"/>
                <a:cs typeface="+mn-cs"/>
              </a:rPr>
              <a:t>FUTUREWEI INTERNAL</a:t>
            </a:r>
          </a:p>
        </p:txBody>
      </p:sp>
      <p:sp>
        <p:nvSpPr>
          <p:cNvPr id="6" name="Slide Number Placeholder 4">
            <a:extLst>
              <a:ext uri="{FF2B5EF4-FFF2-40B4-BE49-F238E27FC236}">
                <a16:creationId xmlns:a16="http://schemas.microsoft.com/office/drawing/2014/main" id="{3F320DBE-5BBC-265B-6D6B-96C1DA455D3C}"/>
              </a:ext>
            </a:extLst>
          </p:cNvPr>
          <p:cNvSpPr>
            <a:spLocks noGrp="1"/>
          </p:cNvSpPr>
          <p:nvPr>
            <p:ph type="sldNum" sz="quarter" idx="12"/>
          </p:nvPr>
        </p:nvSpPr>
        <p:spPr>
          <a:xfrm>
            <a:off x="719264" y="6336902"/>
            <a:ext cx="512806" cy="300257"/>
          </a:xfrm>
          <a:solidFill>
            <a:schemeClr val="bg1">
              <a:lumMod val="95000"/>
            </a:schemeClr>
          </a:solidFill>
        </p:spPr>
        <p: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fld id="{3B917CB5-27BD-4ECA-9D86-80D4B900A204}" type="slidenum">
              <a:rPr kumimoji="0" lang="en-US" sz="1000" b="0" i="0" u="none" strike="noStrike" kern="1200" cap="none" spc="0" normalizeH="0" baseline="0" noProof="0" smtClean="0">
                <a:ln>
                  <a:noFill/>
                </a:ln>
                <a:solidFill>
                  <a:srgbClr val="595957"/>
                </a:solidFill>
                <a:effectLst/>
                <a:uLnTx/>
                <a:uFillTx/>
                <a:latin typeface="Arial"/>
                <a:ea typeface="Microsoft YaHei Light"/>
                <a:cs typeface="+mn-cs"/>
              </a:rPr>
              <a:pPr marL="0" marR="0" lvl="0" indent="0" algn="ctr" defTabSz="914400" rtl="0" eaLnBrk="1" fontAlgn="auto" latinLnBrk="0" hangingPunct="1">
                <a:lnSpc>
                  <a:spcPct val="100000"/>
                </a:lnSpc>
                <a:spcBef>
                  <a:spcPts val="0"/>
                </a:spcBef>
                <a:spcAft>
                  <a:spcPts val="0"/>
                </a:spcAft>
                <a:buClrTx/>
                <a:buSzTx/>
                <a:buFontTx/>
                <a:buNone/>
                <a:tabLst/>
                <a:defRPr/>
              </a:pPr>
              <a:t>5</a:t>
            </a:fld>
            <a:endParaRPr kumimoji="0" lang="en-US" sz="1000" b="0" i="0" u="none" strike="noStrike" kern="1200" cap="none" spc="0" normalizeH="0" baseline="0" noProof="0">
              <a:ln>
                <a:noFill/>
              </a:ln>
              <a:solidFill>
                <a:srgbClr val="595957"/>
              </a:solidFill>
              <a:effectLst/>
              <a:uLnTx/>
              <a:uFillTx/>
              <a:latin typeface="Arial"/>
              <a:ea typeface="Microsoft YaHei Light"/>
              <a:cs typeface="+mn-cs"/>
            </a:endParaRPr>
          </a:p>
        </p:txBody>
      </p:sp>
      <p:sp>
        <p:nvSpPr>
          <p:cNvPr id="7" name="TextBox 6">
            <a:extLst>
              <a:ext uri="{FF2B5EF4-FFF2-40B4-BE49-F238E27FC236}">
                <a16:creationId xmlns:a16="http://schemas.microsoft.com/office/drawing/2014/main" id="{7ED11CEC-1E61-AF6F-3356-06667F80E4FE}"/>
              </a:ext>
            </a:extLst>
          </p:cNvPr>
          <p:cNvSpPr txBox="1"/>
          <p:nvPr/>
        </p:nvSpPr>
        <p:spPr>
          <a:xfrm>
            <a:off x="4054763" y="5254403"/>
            <a:ext cx="4276437" cy="1569660"/>
          </a:xfrm>
          <a:prstGeom prst="rect">
            <a:avLst/>
          </a:prstGeom>
          <a:solidFill>
            <a:schemeClr val="bg1">
              <a:lumMod val="95000"/>
            </a:schemeClr>
          </a:solidFill>
          <a:ln>
            <a:solidFill>
              <a:sysClr val="windowText" lastClr="000000">
                <a:lumMod val="65000"/>
                <a:lumOff val="35000"/>
              </a:sysClr>
            </a:solidFill>
          </a:ln>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links between satellites and ground station (GS) will flip every ~5min for LEO satellites (~550 km altitude), distance keeps changing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One satellite has multiple GS connected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One GS has multiple satellites connected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Huge number of Sat-GS links (&gt; million)</a:t>
            </a:r>
          </a:p>
        </p:txBody>
      </p:sp>
      <p:sp>
        <p:nvSpPr>
          <p:cNvPr id="8" name="TextBox 7">
            <a:extLst>
              <a:ext uri="{FF2B5EF4-FFF2-40B4-BE49-F238E27FC236}">
                <a16:creationId xmlns:a16="http://schemas.microsoft.com/office/drawing/2014/main" id="{073B866C-D73D-CCE7-A0F1-70D58F791046}"/>
              </a:ext>
            </a:extLst>
          </p:cNvPr>
          <p:cNvSpPr txBox="1"/>
          <p:nvPr/>
        </p:nvSpPr>
        <p:spPr>
          <a:xfrm>
            <a:off x="8418945" y="5346368"/>
            <a:ext cx="3671455" cy="861774"/>
          </a:xfrm>
          <a:prstGeom prst="rect">
            <a:avLst/>
          </a:prstGeom>
          <a:solidFill>
            <a:schemeClr val="bg1">
              <a:lumMod val="95000"/>
            </a:schemeClr>
          </a:solidFill>
          <a:ln>
            <a:solidFill>
              <a:sysClr val="windowText" lastClr="000000">
                <a:lumMod val="65000"/>
                <a:lumOff val="35000"/>
              </a:sysClr>
            </a:solidFill>
          </a:ln>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ISL distance for satellites on adjacent orbits keep changing</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ISL direction swaps on polar areas</a:t>
            </a:r>
          </a:p>
        </p:txBody>
      </p:sp>
      <p:sp>
        <p:nvSpPr>
          <p:cNvPr id="9" name="TextBox 8">
            <a:extLst>
              <a:ext uri="{FF2B5EF4-FFF2-40B4-BE49-F238E27FC236}">
                <a16:creationId xmlns:a16="http://schemas.microsoft.com/office/drawing/2014/main" id="{3237A5AC-466B-62C1-6D5B-E9184D9AF991}"/>
              </a:ext>
            </a:extLst>
          </p:cNvPr>
          <p:cNvSpPr txBox="1"/>
          <p:nvPr/>
        </p:nvSpPr>
        <p:spPr>
          <a:xfrm>
            <a:off x="73891" y="5254403"/>
            <a:ext cx="3925455" cy="1569660"/>
          </a:xfrm>
          <a:prstGeom prst="rect">
            <a:avLst/>
          </a:prstGeom>
          <a:solidFill>
            <a:schemeClr val="bg1">
              <a:lumMod val="95000"/>
            </a:schemeClr>
          </a:solidFill>
          <a:ln>
            <a:solidFill>
              <a:sysClr val="windowText" lastClr="000000">
                <a:lumMod val="65000"/>
                <a:lumOff val="35000"/>
              </a:sysClr>
            </a:solidFill>
          </a:ln>
        </p:spPr>
        <p:txBody>
          <a:bodyPr wrap="square" rtlCol="0">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LEO satellites move at ~7.x km/s with ~100min period</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50% satellites move on different direction with another 50% satellites and form a dynamic interleaved network</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600" b="0" i="0" u="none" strike="noStrike" kern="0" cap="none" spc="0" normalizeH="0" baseline="0" noProof="0" dirty="0">
                <a:ln>
                  <a:noFill/>
                </a:ln>
                <a:solidFill>
                  <a:prstClr val="black"/>
                </a:solidFill>
                <a:effectLst/>
                <a:uLnTx/>
                <a:uFillTx/>
                <a:latin typeface="Calibri" panose="020F0502020204030204"/>
                <a:ea typeface="Microsoft YaHei Light"/>
                <a:cs typeface="+mn-cs"/>
              </a:rPr>
              <a:t>Earth is self-rotating at ~463m/s</a:t>
            </a:r>
          </a:p>
        </p:txBody>
      </p:sp>
      <p:pic>
        <p:nvPicPr>
          <p:cNvPr id="10" name="Content Placeholder 31" descr="Shape&#10;&#10;Description automatically generated with medium confidence">
            <a:extLst>
              <a:ext uri="{FF2B5EF4-FFF2-40B4-BE49-F238E27FC236}">
                <a16:creationId xmlns:a16="http://schemas.microsoft.com/office/drawing/2014/main" id="{7AABF80F-8004-A53D-A276-8BC4131B09D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2362" y="1230390"/>
            <a:ext cx="3902869" cy="3902869"/>
          </a:xfrm>
          <a:prstGeom prst="rect">
            <a:avLst/>
          </a:prstGeom>
        </p:spPr>
      </p:pic>
      <p:pic>
        <p:nvPicPr>
          <p:cNvPr id="11" name="Picture 10" descr="A picture containing text&#10;&#10;Description automatically generated">
            <a:extLst>
              <a:ext uri="{FF2B5EF4-FFF2-40B4-BE49-F238E27FC236}">
                <a16:creationId xmlns:a16="http://schemas.microsoft.com/office/drawing/2014/main" id="{64B9444B-7F2C-06C0-990B-9DB807F3112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137892" y="1184567"/>
            <a:ext cx="3975098" cy="3975098"/>
          </a:xfrm>
          <a:prstGeom prst="rect">
            <a:avLst/>
          </a:prstGeom>
        </p:spPr>
      </p:pic>
      <p:pic>
        <p:nvPicPr>
          <p:cNvPr id="12" name="Picture 11" descr="A picture containing shape&#10;&#10;Description automatically generated">
            <a:extLst>
              <a:ext uri="{FF2B5EF4-FFF2-40B4-BE49-F238E27FC236}">
                <a16:creationId xmlns:a16="http://schemas.microsoft.com/office/drawing/2014/main" id="{C5E2BEDC-95C1-E963-00AD-C61FF2B2D1E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259623" y="1221513"/>
            <a:ext cx="3932377" cy="3932377"/>
          </a:xfrm>
          <a:prstGeom prst="rect">
            <a:avLst/>
          </a:prstGeom>
        </p:spPr>
      </p:pic>
      <p:sp>
        <p:nvSpPr>
          <p:cNvPr id="13" name="TextBox 12">
            <a:extLst>
              <a:ext uri="{FF2B5EF4-FFF2-40B4-BE49-F238E27FC236}">
                <a16:creationId xmlns:a16="http://schemas.microsoft.com/office/drawing/2014/main" id="{73CEC176-B957-24D3-D898-B1BC3EDC707F}"/>
              </a:ext>
            </a:extLst>
          </p:cNvPr>
          <p:cNvSpPr txBox="1"/>
          <p:nvPr/>
        </p:nvSpPr>
        <p:spPr>
          <a:xfrm>
            <a:off x="8378428" y="6373091"/>
            <a:ext cx="3730445" cy="307777"/>
          </a:xfrm>
          <a:prstGeom prst="rect">
            <a:avLst/>
          </a:prstGeom>
          <a:solidFill>
            <a:srgbClr val="ED7D31">
              <a:lumMod val="20000"/>
              <a:lumOff val="80000"/>
            </a:srgbClr>
          </a:solid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400" b="0" i="0" u="none" strike="noStrike" kern="0" cap="none" spc="0" normalizeH="0" baseline="0" noProof="0" dirty="0">
                <a:ln>
                  <a:noFill/>
                </a:ln>
                <a:solidFill>
                  <a:prstClr val="black"/>
                </a:solidFill>
                <a:effectLst/>
                <a:uLnTx/>
                <a:uFillTx/>
                <a:latin typeface="Calibri" panose="020F0502020204030204"/>
                <a:ea typeface="Microsoft YaHei Light"/>
                <a:cs typeface="+mn-cs"/>
              </a:rPr>
              <a:t>Simulation is by </a:t>
            </a:r>
            <a:r>
              <a:rPr kumimoji="0" lang="en-US" sz="1400" b="0" i="0" u="none" strike="noStrike" kern="0" cap="none" spc="0" normalizeH="0" baseline="0" noProof="0" dirty="0" err="1">
                <a:ln>
                  <a:noFill/>
                </a:ln>
                <a:solidFill>
                  <a:prstClr val="black"/>
                </a:solidFill>
                <a:effectLst/>
                <a:uLnTx/>
                <a:uFillTx/>
                <a:latin typeface="Calibri" panose="020F0502020204030204"/>
                <a:ea typeface="Microsoft YaHei Light"/>
                <a:cs typeface="+mn-cs"/>
              </a:rPr>
              <a:t>savi</a:t>
            </a:r>
            <a:r>
              <a:rPr kumimoji="0" lang="en-US" sz="1400" b="0" i="0" u="none" strike="noStrike" kern="0" cap="none" spc="0" normalizeH="0" baseline="0" noProof="0" dirty="0">
                <a:ln>
                  <a:noFill/>
                </a:ln>
                <a:solidFill>
                  <a:prstClr val="black"/>
                </a:solidFill>
                <a:effectLst/>
                <a:uLnTx/>
                <a:uFillTx/>
                <a:latin typeface="Calibri" panose="020F0502020204030204"/>
                <a:ea typeface="Microsoft YaHei Light"/>
                <a:cs typeface="+mn-cs"/>
              </a:rPr>
              <a:t>: https://savi.sourceforge.io/</a:t>
            </a:r>
          </a:p>
        </p:txBody>
      </p:sp>
    </p:spTree>
    <p:extLst>
      <p:ext uri="{BB962C8B-B14F-4D97-AF65-F5344CB8AC3E}">
        <p14:creationId xmlns:p14="http://schemas.microsoft.com/office/powerpoint/2010/main" val="426985368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09F2C-0906-B510-4861-3C43CA4F9342}"/>
              </a:ext>
            </a:extLst>
          </p:cNvPr>
          <p:cNvSpPr>
            <a:spLocks noGrp="1"/>
          </p:cNvSpPr>
          <p:nvPr>
            <p:ph type="title"/>
          </p:nvPr>
        </p:nvSpPr>
        <p:spPr/>
        <p:txBody>
          <a:bodyPr/>
          <a:lstStyle/>
          <a:p>
            <a:r>
              <a:rPr lang="en-US" dirty="0"/>
              <a:t>Problems - Connectivity</a:t>
            </a:r>
          </a:p>
        </p:txBody>
      </p:sp>
      <p:sp>
        <p:nvSpPr>
          <p:cNvPr id="3" name="Content Placeholder 2">
            <a:extLst>
              <a:ext uri="{FF2B5EF4-FFF2-40B4-BE49-F238E27FC236}">
                <a16:creationId xmlns:a16="http://schemas.microsoft.com/office/drawing/2014/main" id="{BD910618-A488-7B1F-0339-BED575E80A94}"/>
              </a:ext>
            </a:extLst>
          </p:cNvPr>
          <p:cNvSpPr>
            <a:spLocks noGrp="1"/>
          </p:cNvSpPr>
          <p:nvPr>
            <p:ph idx="1"/>
          </p:nvPr>
        </p:nvSpPr>
        <p:spPr>
          <a:xfrm>
            <a:off x="838200" y="1825625"/>
            <a:ext cx="6116782" cy="4351338"/>
          </a:xfrm>
        </p:spPr>
        <p:txBody>
          <a:bodyPr>
            <a:normAutofit fontScale="92500" lnSpcReduction="10000"/>
          </a:bodyPr>
          <a:lstStyle/>
          <a:p>
            <a:r>
              <a:rPr lang="en-US" dirty="0"/>
              <a:t>Connectivity:</a:t>
            </a:r>
          </a:p>
          <a:p>
            <a:pPr lvl="1"/>
            <a:r>
              <a:rPr lang="en-US" dirty="0"/>
              <a:t>Ground-station to ground-station</a:t>
            </a:r>
          </a:p>
          <a:p>
            <a:pPr lvl="1"/>
            <a:r>
              <a:rPr lang="en-US" dirty="0"/>
              <a:t>Satellite to ground-station</a:t>
            </a:r>
          </a:p>
          <a:p>
            <a:pPr lvl="1"/>
            <a:r>
              <a:rPr lang="en-US" dirty="0"/>
              <a:t>Satellite to satellite</a:t>
            </a:r>
          </a:p>
          <a:p>
            <a:r>
              <a:rPr lang="en-US" dirty="0"/>
              <a:t>Challenges to routing/switching protocol</a:t>
            </a:r>
          </a:p>
          <a:p>
            <a:pPr lvl="1"/>
            <a:r>
              <a:rPr lang="en-US" dirty="0"/>
              <a:t>Very dynamic network topology and state</a:t>
            </a:r>
          </a:p>
          <a:p>
            <a:r>
              <a:rPr lang="en-US" dirty="0"/>
              <a:t>Current routing protocol issues</a:t>
            </a:r>
          </a:p>
          <a:p>
            <a:pPr lvl="1"/>
            <a:r>
              <a:rPr lang="en-US" dirty="0"/>
              <a:t>Path determination</a:t>
            </a:r>
          </a:p>
          <a:p>
            <a:pPr lvl="1"/>
            <a:r>
              <a:rPr lang="en-US" dirty="0"/>
              <a:t>Packet forwarding</a:t>
            </a:r>
          </a:p>
          <a:p>
            <a:pPr lvl="1"/>
            <a:r>
              <a:rPr lang="en-US" dirty="0"/>
              <a:t>IGP flooding</a:t>
            </a:r>
          </a:p>
          <a:p>
            <a:pPr lvl="1"/>
            <a:r>
              <a:rPr lang="en-US" dirty="0"/>
              <a:t>Routing Usability</a:t>
            </a:r>
          </a:p>
          <a:p>
            <a:pPr lvl="1"/>
            <a:r>
              <a:rPr lang="en-US" dirty="0"/>
              <a:t>Convergence</a:t>
            </a:r>
          </a:p>
        </p:txBody>
      </p:sp>
      <p:grpSp>
        <p:nvGrpSpPr>
          <p:cNvPr id="4" name="Group 3">
            <a:extLst>
              <a:ext uri="{FF2B5EF4-FFF2-40B4-BE49-F238E27FC236}">
                <a16:creationId xmlns:a16="http://schemas.microsoft.com/office/drawing/2014/main" id="{74CB87C1-F7DA-EF98-29F4-71F069140E01}"/>
              </a:ext>
            </a:extLst>
          </p:cNvPr>
          <p:cNvGrpSpPr/>
          <p:nvPr/>
        </p:nvGrpSpPr>
        <p:grpSpPr>
          <a:xfrm>
            <a:off x="7001166" y="2133596"/>
            <a:ext cx="5190834" cy="4461165"/>
            <a:chOff x="2083340" y="0"/>
            <a:chExt cx="8025319" cy="6858000"/>
          </a:xfrm>
        </p:grpSpPr>
        <p:pic>
          <p:nvPicPr>
            <p:cNvPr id="5" name="Picture 4">
              <a:extLst>
                <a:ext uri="{FF2B5EF4-FFF2-40B4-BE49-F238E27FC236}">
                  <a16:creationId xmlns:a16="http://schemas.microsoft.com/office/drawing/2014/main" id="{96F67664-9643-51E6-A1EA-702EBA6D148B}"/>
                </a:ext>
              </a:extLst>
            </p:cNvPr>
            <p:cNvPicPr>
              <a:picLocks noChangeAspect="1"/>
            </p:cNvPicPr>
            <p:nvPr/>
          </p:nvPicPr>
          <p:blipFill>
            <a:blip r:embed="rId2"/>
            <a:stretch>
              <a:fillRect/>
            </a:stretch>
          </p:blipFill>
          <p:spPr>
            <a:xfrm>
              <a:off x="2083340" y="0"/>
              <a:ext cx="8025319" cy="6858000"/>
            </a:xfrm>
            <a:prstGeom prst="rect">
              <a:avLst/>
            </a:prstGeom>
          </p:spPr>
        </p:pic>
        <p:cxnSp>
          <p:nvCxnSpPr>
            <p:cNvPr id="6" name="Straight Arrow Connector 5">
              <a:extLst>
                <a:ext uri="{FF2B5EF4-FFF2-40B4-BE49-F238E27FC236}">
                  <a16:creationId xmlns:a16="http://schemas.microsoft.com/office/drawing/2014/main" id="{2143CA75-41EE-3CA7-0851-1618FF450673}"/>
                </a:ext>
              </a:extLst>
            </p:cNvPr>
            <p:cNvCxnSpPr>
              <a:cxnSpLocks/>
            </p:cNvCxnSpPr>
            <p:nvPr/>
          </p:nvCxnSpPr>
          <p:spPr>
            <a:xfrm flipV="1">
              <a:off x="5754255" y="3251200"/>
              <a:ext cx="997527" cy="1136073"/>
            </a:xfrm>
            <a:prstGeom prst="straightConnector1">
              <a:avLst/>
            </a:prstGeom>
            <a:ln w="38100">
              <a:solidFill>
                <a:srgbClr val="92D05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4F05D2BE-F0F3-5B60-5F68-F3697E3BED00}"/>
                </a:ext>
              </a:extLst>
            </p:cNvPr>
            <p:cNvCxnSpPr>
              <a:cxnSpLocks/>
            </p:cNvCxnSpPr>
            <p:nvPr/>
          </p:nvCxnSpPr>
          <p:spPr>
            <a:xfrm>
              <a:off x="5689600" y="2937164"/>
              <a:ext cx="1043709" cy="1062181"/>
            </a:xfrm>
            <a:prstGeom prst="straightConnector1">
              <a:avLst/>
            </a:prstGeom>
            <a:ln w="38100">
              <a:solidFill>
                <a:srgbClr val="452EF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9706DACC-F918-4E25-3799-FBB340D68380}"/>
                </a:ext>
              </a:extLst>
            </p:cNvPr>
            <p:cNvCxnSpPr>
              <a:cxnSpLocks/>
            </p:cNvCxnSpPr>
            <p:nvPr/>
          </p:nvCxnSpPr>
          <p:spPr>
            <a:xfrm flipH="1">
              <a:off x="5772728" y="3652983"/>
              <a:ext cx="503382" cy="0"/>
            </a:xfrm>
            <a:prstGeom prst="straightConnector1">
              <a:avLst/>
            </a:prstGeom>
            <a:ln w="38100">
              <a:solidFill>
                <a:schemeClr val="accent4">
                  <a:lumMod val="7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9" name="Picture 8">
            <a:extLst>
              <a:ext uri="{FF2B5EF4-FFF2-40B4-BE49-F238E27FC236}">
                <a16:creationId xmlns:a16="http://schemas.microsoft.com/office/drawing/2014/main" id="{2F320999-E6B8-2FA8-4562-6B6087BED60E}"/>
              </a:ext>
            </a:extLst>
          </p:cNvPr>
          <p:cNvPicPr>
            <a:picLocks noChangeAspect="1"/>
          </p:cNvPicPr>
          <p:nvPr/>
        </p:nvPicPr>
        <p:blipFill>
          <a:blip r:embed="rId3"/>
          <a:stretch>
            <a:fillRect/>
          </a:stretch>
        </p:blipFill>
        <p:spPr>
          <a:xfrm>
            <a:off x="7895221" y="5016423"/>
            <a:ext cx="348529" cy="434111"/>
          </a:xfrm>
          <a:prstGeom prst="rect">
            <a:avLst/>
          </a:prstGeom>
        </p:spPr>
      </p:pic>
      <p:sp>
        <p:nvSpPr>
          <p:cNvPr id="10" name="Oval 9">
            <a:extLst>
              <a:ext uri="{FF2B5EF4-FFF2-40B4-BE49-F238E27FC236}">
                <a16:creationId xmlns:a16="http://schemas.microsoft.com/office/drawing/2014/main" id="{61053402-BBFD-5328-3BAC-FCC4D90259B5}"/>
              </a:ext>
            </a:extLst>
          </p:cNvPr>
          <p:cNvSpPr/>
          <p:nvPr/>
        </p:nvSpPr>
        <p:spPr>
          <a:xfrm rot="18325947" flipV="1">
            <a:off x="8075573" y="4799844"/>
            <a:ext cx="487642" cy="12655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pic>
        <p:nvPicPr>
          <p:cNvPr id="11" name="Picture 10">
            <a:extLst>
              <a:ext uri="{FF2B5EF4-FFF2-40B4-BE49-F238E27FC236}">
                <a16:creationId xmlns:a16="http://schemas.microsoft.com/office/drawing/2014/main" id="{DCC84A27-2DA0-3F9B-6DA7-E03F5B9C0ACF}"/>
              </a:ext>
            </a:extLst>
          </p:cNvPr>
          <p:cNvPicPr>
            <a:picLocks noChangeAspect="1"/>
          </p:cNvPicPr>
          <p:nvPr/>
        </p:nvPicPr>
        <p:blipFill>
          <a:blip r:embed="rId3"/>
          <a:stretch>
            <a:fillRect/>
          </a:stretch>
        </p:blipFill>
        <p:spPr>
          <a:xfrm flipH="1">
            <a:off x="10753876" y="5108357"/>
            <a:ext cx="327890" cy="407134"/>
          </a:xfrm>
          <a:prstGeom prst="rect">
            <a:avLst/>
          </a:prstGeom>
        </p:spPr>
      </p:pic>
      <p:sp>
        <p:nvSpPr>
          <p:cNvPr id="12" name="Oval 11">
            <a:extLst>
              <a:ext uri="{FF2B5EF4-FFF2-40B4-BE49-F238E27FC236}">
                <a16:creationId xmlns:a16="http://schemas.microsoft.com/office/drawing/2014/main" id="{BA1DB496-734A-213C-D7B4-1BEAD8C3C224}"/>
              </a:ext>
            </a:extLst>
          </p:cNvPr>
          <p:cNvSpPr/>
          <p:nvPr/>
        </p:nvSpPr>
        <p:spPr>
          <a:xfrm rot="3485809" flipV="1">
            <a:off x="10478750" y="4869235"/>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cxnSp>
        <p:nvCxnSpPr>
          <p:cNvPr id="13" name="Straight Connector 12">
            <a:extLst>
              <a:ext uri="{FF2B5EF4-FFF2-40B4-BE49-F238E27FC236}">
                <a16:creationId xmlns:a16="http://schemas.microsoft.com/office/drawing/2014/main" id="{45BB17BF-DBAD-93CF-BF1F-57C01D263659}"/>
              </a:ext>
            </a:extLst>
          </p:cNvPr>
          <p:cNvCxnSpPr>
            <a:cxnSpLocks/>
          </p:cNvCxnSpPr>
          <p:nvPr/>
        </p:nvCxnSpPr>
        <p:spPr>
          <a:xfrm flipV="1">
            <a:off x="8580581" y="3860798"/>
            <a:ext cx="988292" cy="692728"/>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AD622837-B3B5-4BB0-5D1C-B0257DECD609}"/>
              </a:ext>
            </a:extLst>
          </p:cNvPr>
          <p:cNvCxnSpPr>
            <a:cxnSpLocks/>
          </p:cNvCxnSpPr>
          <p:nvPr/>
        </p:nvCxnSpPr>
        <p:spPr>
          <a:xfrm flipH="1" flipV="1">
            <a:off x="9550400" y="3879270"/>
            <a:ext cx="609600" cy="295564"/>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3C6731F3-0386-C71F-03E0-77E9B127C285}"/>
              </a:ext>
            </a:extLst>
          </p:cNvPr>
          <p:cNvCxnSpPr>
            <a:cxnSpLocks/>
          </p:cNvCxnSpPr>
          <p:nvPr/>
        </p:nvCxnSpPr>
        <p:spPr>
          <a:xfrm flipH="1" flipV="1">
            <a:off x="10127673" y="4179452"/>
            <a:ext cx="651163" cy="198582"/>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16" name="Straight Connector 15">
            <a:extLst>
              <a:ext uri="{FF2B5EF4-FFF2-40B4-BE49-F238E27FC236}">
                <a16:creationId xmlns:a16="http://schemas.microsoft.com/office/drawing/2014/main" id="{49E12842-BECE-D5B8-1B76-364A2C78F996}"/>
              </a:ext>
            </a:extLst>
          </p:cNvPr>
          <p:cNvCxnSpPr>
            <a:cxnSpLocks/>
          </p:cNvCxnSpPr>
          <p:nvPr/>
        </p:nvCxnSpPr>
        <p:spPr>
          <a:xfrm flipH="1">
            <a:off x="10566400" y="4368798"/>
            <a:ext cx="184727" cy="461818"/>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7040FAFB-C271-5F93-10D3-434B96B65007}"/>
              </a:ext>
            </a:extLst>
          </p:cNvPr>
          <p:cNvCxnSpPr>
            <a:cxnSpLocks/>
          </p:cNvCxnSpPr>
          <p:nvPr/>
        </p:nvCxnSpPr>
        <p:spPr>
          <a:xfrm>
            <a:off x="7117251" y="1149833"/>
            <a:ext cx="641297" cy="0"/>
          </a:xfrm>
          <a:prstGeom prst="straightConnector1">
            <a:avLst/>
          </a:prstGeom>
          <a:ln w="38100">
            <a:solidFill>
              <a:srgbClr val="92D05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94F44453-5272-B4BE-E8C7-02817B339A1C}"/>
              </a:ext>
            </a:extLst>
          </p:cNvPr>
          <p:cNvCxnSpPr>
            <a:cxnSpLocks/>
          </p:cNvCxnSpPr>
          <p:nvPr/>
        </p:nvCxnSpPr>
        <p:spPr>
          <a:xfrm>
            <a:off x="7112002" y="1302328"/>
            <a:ext cx="628073" cy="0"/>
          </a:xfrm>
          <a:prstGeom prst="straightConnector1">
            <a:avLst/>
          </a:prstGeom>
          <a:ln w="38100">
            <a:solidFill>
              <a:srgbClr val="452EF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4" name="TextBox 23">
            <a:extLst>
              <a:ext uri="{FF2B5EF4-FFF2-40B4-BE49-F238E27FC236}">
                <a16:creationId xmlns:a16="http://schemas.microsoft.com/office/drawing/2014/main" id="{1F1CA019-9138-068A-93A6-C0FFB01E79BA}"/>
              </a:ext>
            </a:extLst>
          </p:cNvPr>
          <p:cNvSpPr txBox="1"/>
          <p:nvPr/>
        </p:nvSpPr>
        <p:spPr>
          <a:xfrm>
            <a:off x="7878620" y="1016000"/>
            <a:ext cx="3930948" cy="369332"/>
          </a:xfrm>
          <a:prstGeom prst="rect">
            <a:avLst/>
          </a:prstGeom>
          <a:noFill/>
        </p:spPr>
        <p:txBody>
          <a:bodyPr wrap="none" rtlCol="0">
            <a:spAutoFit/>
          </a:bodyPr>
          <a:lstStyle/>
          <a:p>
            <a:r>
              <a:rPr lang="en-US" dirty="0"/>
              <a:t>Satellite moving direction on same orbit</a:t>
            </a:r>
          </a:p>
        </p:txBody>
      </p:sp>
      <p:cxnSp>
        <p:nvCxnSpPr>
          <p:cNvPr id="25" name="Straight Arrow Connector 24">
            <a:extLst>
              <a:ext uri="{FF2B5EF4-FFF2-40B4-BE49-F238E27FC236}">
                <a16:creationId xmlns:a16="http://schemas.microsoft.com/office/drawing/2014/main" id="{CA6DC97D-76D7-7E79-5714-5AA29B852CB7}"/>
              </a:ext>
            </a:extLst>
          </p:cNvPr>
          <p:cNvCxnSpPr>
            <a:cxnSpLocks/>
          </p:cNvCxnSpPr>
          <p:nvPr/>
        </p:nvCxnSpPr>
        <p:spPr>
          <a:xfrm flipH="1">
            <a:off x="7110728" y="1678936"/>
            <a:ext cx="592401" cy="0"/>
          </a:xfrm>
          <a:prstGeom prst="straightConnector1">
            <a:avLst/>
          </a:prstGeom>
          <a:ln w="38100">
            <a:solidFill>
              <a:schemeClr val="accent4">
                <a:lumMod val="7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sp>
        <p:nvSpPr>
          <p:cNvPr id="27" name="TextBox 26">
            <a:extLst>
              <a:ext uri="{FF2B5EF4-FFF2-40B4-BE49-F238E27FC236}">
                <a16:creationId xmlns:a16="http://schemas.microsoft.com/office/drawing/2014/main" id="{0E2F82FD-14E8-9506-A8A5-AF8BD451D12F}"/>
              </a:ext>
            </a:extLst>
          </p:cNvPr>
          <p:cNvSpPr txBox="1"/>
          <p:nvPr/>
        </p:nvSpPr>
        <p:spPr>
          <a:xfrm>
            <a:off x="7883238" y="1482436"/>
            <a:ext cx="3198504" cy="646331"/>
          </a:xfrm>
          <a:prstGeom prst="rect">
            <a:avLst/>
          </a:prstGeom>
          <a:noFill/>
        </p:spPr>
        <p:txBody>
          <a:bodyPr wrap="none" rtlCol="0">
            <a:spAutoFit/>
          </a:bodyPr>
          <a:lstStyle/>
          <a:p>
            <a:r>
              <a:rPr lang="en-US" dirty="0"/>
              <a:t>Satellite relative moving caused </a:t>
            </a:r>
          </a:p>
          <a:p>
            <a:r>
              <a:rPr lang="en-US" dirty="0"/>
              <a:t>by earth self-rotation</a:t>
            </a:r>
          </a:p>
        </p:txBody>
      </p:sp>
    </p:spTree>
    <p:extLst>
      <p:ext uri="{BB962C8B-B14F-4D97-AF65-F5344CB8AC3E}">
        <p14:creationId xmlns:p14="http://schemas.microsoft.com/office/powerpoint/2010/main" val="153239267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397F46-3E4B-F66E-DEF1-4C7BF578B659}"/>
              </a:ext>
            </a:extLst>
          </p:cNvPr>
          <p:cNvSpPr>
            <a:spLocks noGrp="1"/>
          </p:cNvSpPr>
          <p:nvPr>
            <p:ph type="title"/>
          </p:nvPr>
        </p:nvSpPr>
        <p:spPr/>
        <p:txBody>
          <a:bodyPr/>
          <a:lstStyle/>
          <a:p>
            <a:r>
              <a:rPr lang="en-US" dirty="0"/>
              <a:t>Problems - Mobility, Handover, Multi-path</a:t>
            </a:r>
          </a:p>
        </p:txBody>
      </p:sp>
      <p:sp>
        <p:nvSpPr>
          <p:cNvPr id="3" name="Content Placeholder 2">
            <a:extLst>
              <a:ext uri="{FF2B5EF4-FFF2-40B4-BE49-F238E27FC236}">
                <a16:creationId xmlns:a16="http://schemas.microsoft.com/office/drawing/2014/main" id="{A26D53E1-6B83-04DC-389B-E3696A59159E}"/>
              </a:ext>
            </a:extLst>
          </p:cNvPr>
          <p:cNvSpPr>
            <a:spLocks noGrp="1"/>
          </p:cNvSpPr>
          <p:nvPr>
            <p:ph idx="1"/>
          </p:nvPr>
        </p:nvSpPr>
        <p:spPr>
          <a:xfrm>
            <a:off x="838200" y="1825625"/>
            <a:ext cx="5895109" cy="4351338"/>
          </a:xfrm>
        </p:spPr>
        <p:txBody>
          <a:bodyPr>
            <a:normAutofit lnSpcReduction="10000"/>
          </a:bodyPr>
          <a:lstStyle/>
          <a:p>
            <a:r>
              <a:rPr lang="en-US" sz="2400" dirty="0"/>
              <a:t>Whole infrastructure network is moving, while the GS is relatively steady</a:t>
            </a:r>
          </a:p>
          <a:p>
            <a:pPr lvl="1"/>
            <a:r>
              <a:rPr lang="en-US" sz="2000" dirty="0"/>
              <a:t>GS-sat links keep switching</a:t>
            </a:r>
          </a:p>
          <a:p>
            <a:pPr lvl="1"/>
            <a:r>
              <a:rPr lang="en-US" sz="2000" dirty="0"/>
              <a:t>Frequently handover is needed</a:t>
            </a:r>
          </a:p>
          <a:p>
            <a:pPr lvl="1"/>
            <a:r>
              <a:rPr lang="en-US" sz="2000" dirty="0"/>
              <a:t>Both ends of communications need handover</a:t>
            </a:r>
          </a:p>
          <a:p>
            <a:r>
              <a:rPr lang="en-US" sz="2400" dirty="0"/>
              <a:t>Minimize the path interruption/packet loss</a:t>
            </a:r>
          </a:p>
          <a:p>
            <a:pPr lvl="1"/>
            <a:r>
              <a:rPr lang="en-US" sz="2000" dirty="0"/>
              <a:t>Mobility handling</a:t>
            </a:r>
          </a:p>
          <a:p>
            <a:pPr lvl="1"/>
            <a:r>
              <a:rPr lang="en-US" sz="2000" dirty="0"/>
              <a:t>Handover process</a:t>
            </a:r>
          </a:p>
          <a:p>
            <a:pPr lvl="1"/>
            <a:r>
              <a:rPr lang="en-US" sz="2000" dirty="0"/>
              <a:t>Multi-path support</a:t>
            </a:r>
          </a:p>
          <a:p>
            <a:r>
              <a:rPr lang="en-US" sz="2400" dirty="0"/>
              <a:t>Challenges to Current technologies</a:t>
            </a:r>
          </a:p>
          <a:p>
            <a:pPr lvl="1"/>
            <a:r>
              <a:rPr lang="en-US" sz="2000" dirty="0"/>
              <a:t>Traffic engineering?</a:t>
            </a:r>
          </a:p>
          <a:p>
            <a:pPr lvl="1"/>
            <a:r>
              <a:rPr lang="en-US" sz="2000" dirty="0"/>
              <a:t>Proxy Mobile IPv6 or Mobile IP?</a:t>
            </a:r>
          </a:p>
          <a:p>
            <a:pPr lvl="1"/>
            <a:r>
              <a:rPr lang="en-US" sz="2000" dirty="0"/>
              <a:t>Others?</a:t>
            </a:r>
          </a:p>
        </p:txBody>
      </p:sp>
      <p:grpSp>
        <p:nvGrpSpPr>
          <p:cNvPr id="12" name="Group 11">
            <a:extLst>
              <a:ext uri="{FF2B5EF4-FFF2-40B4-BE49-F238E27FC236}">
                <a16:creationId xmlns:a16="http://schemas.microsoft.com/office/drawing/2014/main" id="{67C88FB3-FA02-2F74-B192-D017D49D0929}"/>
              </a:ext>
            </a:extLst>
          </p:cNvPr>
          <p:cNvGrpSpPr/>
          <p:nvPr/>
        </p:nvGrpSpPr>
        <p:grpSpPr>
          <a:xfrm>
            <a:off x="7001166" y="1690253"/>
            <a:ext cx="5190834" cy="4461165"/>
            <a:chOff x="2083340" y="0"/>
            <a:chExt cx="8025319" cy="6858000"/>
          </a:xfrm>
        </p:grpSpPr>
        <p:pic>
          <p:nvPicPr>
            <p:cNvPr id="4" name="Picture 3">
              <a:extLst>
                <a:ext uri="{FF2B5EF4-FFF2-40B4-BE49-F238E27FC236}">
                  <a16:creationId xmlns:a16="http://schemas.microsoft.com/office/drawing/2014/main" id="{0A8B49FA-C879-8CCA-F54E-ECBB980D4295}"/>
                </a:ext>
              </a:extLst>
            </p:cNvPr>
            <p:cNvPicPr>
              <a:picLocks noChangeAspect="1"/>
            </p:cNvPicPr>
            <p:nvPr/>
          </p:nvPicPr>
          <p:blipFill>
            <a:blip r:embed="rId2"/>
            <a:stretch>
              <a:fillRect/>
            </a:stretch>
          </p:blipFill>
          <p:spPr>
            <a:xfrm>
              <a:off x="2083340" y="0"/>
              <a:ext cx="8025319" cy="6858000"/>
            </a:xfrm>
            <a:prstGeom prst="rect">
              <a:avLst/>
            </a:prstGeom>
          </p:spPr>
        </p:pic>
        <p:cxnSp>
          <p:nvCxnSpPr>
            <p:cNvPr id="5" name="Straight Arrow Connector 4">
              <a:extLst>
                <a:ext uri="{FF2B5EF4-FFF2-40B4-BE49-F238E27FC236}">
                  <a16:creationId xmlns:a16="http://schemas.microsoft.com/office/drawing/2014/main" id="{0777910F-858E-277F-A741-46791C2C704B}"/>
                </a:ext>
              </a:extLst>
            </p:cNvPr>
            <p:cNvCxnSpPr>
              <a:cxnSpLocks/>
            </p:cNvCxnSpPr>
            <p:nvPr/>
          </p:nvCxnSpPr>
          <p:spPr>
            <a:xfrm flipV="1">
              <a:off x="5754255" y="3251200"/>
              <a:ext cx="997527" cy="1136073"/>
            </a:xfrm>
            <a:prstGeom prst="straightConnector1">
              <a:avLst/>
            </a:prstGeom>
            <a:ln w="38100">
              <a:solidFill>
                <a:srgbClr val="92D05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6" name="Straight Arrow Connector 5">
              <a:extLst>
                <a:ext uri="{FF2B5EF4-FFF2-40B4-BE49-F238E27FC236}">
                  <a16:creationId xmlns:a16="http://schemas.microsoft.com/office/drawing/2014/main" id="{BF64A884-EC4A-8059-0479-4E77334DD8F4}"/>
                </a:ext>
              </a:extLst>
            </p:cNvPr>
            <p:cNvCxnSpPr>
              <a:cxnSpLocks/>
            </p:cNvCxnSpPr>
            <p:nvPr/>
          </p:nvCxnSpPr>
          <p:spPr>
            <a:xfrm>
              <a:off x="5689600" y="2937164"/>
              <a:ext cx="1043709" cy="1062181"/>
            </a:xfrm>
            <a:prstGeom prst="straightConnector1">
              <a:avLst/>
            </a:prstGeom>
            <a:ln w="38100">
              <a:solidFill>
                <a:srgbClr val="452EF2"/>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90AE4DCD-6D09-7A6B-34CE-E0BE08484324}"/>
                </a:ext>
              </a:extLst>
            </p:cNvPr>
            <p:cNvCxnSpPr>
              <a:cxnSpLocks/>
            </p:cNvCxnSpPr>
            <p:nvPr/>
          </p:nvCxnSpPr>
          <p:spPr>
            <a:xfrm flipH="1">
              <a:off x="5772728" y="3652983"/>
              <a:ext cx="503382" cy="0"/>
            </a:xfrm>
            <a:prstGeom prst="straightConnector1">
              <a:avLst/>
            </a:prstGeom>
            <a:ln w="38100">
              <a:solidFill>
                <a:schemeClr val="accent4">
                  <a:lumMod val="75000"/>
                </a:schemeClr>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pSp>
      <p:pic>
        <p:nvPicPr>
          <p:cNvPr id="13" name="Picture 12">
            <a:extLst>
              <a:ext uri="{FF2B5EF4-FFF2-40B4-BE49-F238E27FC236}">
                <a16:creationId xmlns:a16="http://schemas.microsoft.com/office/drawing/2014/main" id="{5208C9EC-A832-AC79-E5EB-8A73C3571FF5}"/>
              </a:ext>
            </a:extLst>
          </p:cNvPr>
          <p:cNvPicPr>
            <a:picLocks noChangeAspect="1"/>
          </p:cNvPicPr>
          <p:nvPr/>
        </p:nvPicPr>
        <p:blipFill>
          <a:blip r:embed="rId3"/>
          <a:stretch>
            <a:fillRect/>
          </a:stretch>
        </p:blipFill>
        <p:spPr>
          <a:xfrm>
            <a:off x="7895221" y="4573080"/>
            <a:ext cx="348529" cy="434111"/>
          </a:xfrm>
          <a:prstGeom prst="rect">
            <a:avLst/>
          </a:prstGeom>
        </p:spPr>
      </p:pic>
      <p:sp>
        <p:nvSpPr>
          <p:cNvPr id="14" name="Oval 13">
            <a:extLst>
              <a:ext uri="{FF2B5EF4-FFF2-40B4-BE49-F238E27FC236}">
                <a16:creationId xmlns:a16="http://schemas.microsoft.com/office/drawing/2014/main" id="{A1D7C527-A479-FA63-3266-734D790F8763}"/>
              </a:ext>
            </a:extLst>
          </p:cNvPr>
          <p:cNvSpPr/>
          <p:nvPr/>
        </p:nvSpPr>
        <p:spPr>
          <a:xfrm rot="18325947" flipV="1">
            <a:off x="8075573" y="4356501"/>
            <a:ext cx="487642" cy="12655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pic>
        <p:nvPicPr>
          <p:cNvPr id="15" name="Picture 14">
            <a:extLst>
              <a:ext uri="{FF2B5EF4-FFF2-40B4-BE49-F238E27FC236}">
                <a16:creationId xmlns:a16="http://schemas.microsoft.com/office/drawing/2014/main" id="{3CA90B56-7B2B-2176-0471-2B411101817D}"/>
              </a:ext>
            </a:extLst>
          </p:cNvPr>
          <p:cNvPicPr>
            <a:picLocks noChangeAspect="1"/>
          </p:cNvPicPr>
          <p:nvPr/>
        </p:nvPicPr>
        <p:blipFill>
          <a:blip r:embed="rId3"/>
          <a:stretch>
            <a:fillRect/>
          </a:stretch>
        </p:blipFill>
        <p:spPr>
          <a:xfrm flipH="1">
            <a:off x="10753876" y="4665014"/>
            <a:ext cx="327890" cy="407134"/>
          </a:xfrm>
          <a:prstGeom prst="rect">
            <a:avLst/>
          </a:prstGeom>
        </p:spPr>
      </p:pic>
      <p:sp>
        <p:nvSpPr>
          <p:cNvPr id="16" name="Oval 15">
            <a:extLst>
              <a:ext uri="{FF2B5EF4-FFF2-40B4-BE49-F238E27FC236}">
                <a16:creationId xmlns:a16="http://schemas.microsoft.com/office/drawing/2014/main" id="{7D4482CC-3EC1-4588-1200-17815E933667}"/>
              </a:ext>
            </a:extLst>
          </p:cNvPr>
          <p:cNvSpPr/>
          <p:nvPr/>
        </p:nvSpPr>
        <p:spPr>
          <a:xfrm rot="3485809" flipV="1">
            <a:off x="10478750" y="4425892"/>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cxnSp>
        <p:nvCxnSpPr>
          <p:cNvPr id="18" name="Straight Connector 17">
            <a:extLst>
              <a:ext uri="{FF2B5EF4-FFF2-40B4-BE49-F238E27FC236}">
                <a16:creationId xmlns:a16="http://schemas.microsoft.com/office/drawing/2014/main" id="{98EC5845-1B15-972B-4E19-52D60E07188E}"/>
              </a:ext>
            </a:extLst>
          </p:cNvPr>
          <p:cNvCxnSpPr>
            <a:cxnSpLocks/>
          </p:cNvCxnSpPr>
          <p:nvPr/>
        </p:nvCxnSpPr>
        <p:spPr>
          <a:xfrm flipV="1">
            <a:off x="8580581" y="3417455"/>
            <a:ext cx="988292" cy="692728"/>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AFA14A1A-FF3B-254B-3F93-4103AD8CF88B}"/>
              </a:ext>
            </a:extLst>
          </p:cNvPr>
          <p:cNvCxnSpPr>
            <a:cxnSpLocks/>
          </p:cNvCxnSpPr>
          <p:nvPr/>
        </p:nvCxnSpPr>
        <p:spPr>
          <a:xfrm flipH="1" flipV="1">
            <a:off x="9550400" y="3435927"/>
            <a:ext cx="609600" cy="295564"/>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A419B735-9BAA-082B-377F-81A0366A54AB}"/>
              </a:ext>
            </a:extLst>
          </p:cNvPr>
          <p:cNvCxnSpPr>
            <a:cxnSpLocks/>
          </p:cNvCxnSpPr>
          <p:nvPr/>
        </p:nvCxnSpPr>
        <p:spPr>
          <a:xfrm flipH="1" flipV="1">
            <a:off x="10127673" y="3736109"/>
            <a:ext cx="651163" cy="198582"/>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A0EE26DE-89B8-9F1D-0A5B-2614A91A9F96}"/>
              </a:ext>
            </a:extLst>
          </p:cNvPr>
          <p:cNvCxnSpPr>
            <a:cxnSpLocks/>
          </p:cNvCxnSpPr>
          <p:nvPr/>
        </p:nvCxnSpPr>
        <p:spPr>
          <a:xfrm flipH="1">
            <a:off x="10566400" y="3925455"/>
            <a:ext cx="184727" cy="461818"/>
          </a:xfrm>
          <a:prstGeom prst="line">
            <a:avLst/>
          </a:prstGeom>
          <a:ln w="38100">
            <a:solidFill>
              <a:srgbClr val="92D050"/>
            </a:solidFill>
            <a:prstDash val="dash"/>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6260A6A0-EAE2-C2ED-DE21-E9B4B6153EF3}"/>
              </a:ext>
            </a:extLst>
          </p:cNvPr>
          <p:cNvCxnSpPr>
            <a:cxnSpLocks/>
          </p:cNvCxnSpPr>
          <p:nvPr/>
        </p:nvCxnSpPr>
        <p:spPr>
          <a:xfrm flipH="1" flipV="1">
            <a:off x="8539020" y="4354945"/>
            <a:ext cx="327889" cy="438728"/>
          </a:xfrm>
          <a:prstGeom prst="line">
            <a:avLst/>
          </a:prstGeom>
          <a:ln w="38100">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4C1305C5-EAFE-DE63-AA89-3695D31E0EDC}"/>
              </a:ext>
            </a:extLst>
          </p:cNvPr>
          <p:cNvCxnSpPr>
            <a:cxnSpLocks/>
          </p:cNvCxnSpPr>
          <p:nvPr/>
        </p:nvCxnSpPr>
        <p:spPr>
          <a:xfrm flipH="1">
            <a:off x="8885382" y="4645891"/>
            <a:ext cx="775854" cy="212436"/>
          </a:xfrm>
          <a:prstGeom prst="line">
            <a:avLst/>
          </a:prstGeom>
          <a:ln w="38100">
            <a:solidFill>
              <a:srgbClr val="002060"/>
            </a:solidFill>
            <a:prstDash val="dash"/>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46AF54F1-5279-25CC-AB13-34BF4EFD657A}"/>
              </a:ext>
            </a:extLst>
          </p:cNvPr>
          <p:cNvCxnSpPr>
            <a:cxnSpLocks/>
          </p:cNvCxnSpPr>
          <p:nvPr/>
        </p:nvCxnSpPr>
        <p:spPr>
          <a:xfrm flipH="1">
            <a:off x="9772075" y="4230255"/>
            <a:ext cx="701961" cy="387926"/>
          </a:xfrm>
          <a:prstGeom prst="line">
            <a:avLst/>
          </a:prstGeom>
          <a:ln w="38100">
            <a:solidFill>
              <a:srgbClr val="002060"/>
            </a:solidFill>
            <a:prstDash val="dash"/>
          </a:ln>
        </p:spPr>
        <p:style>
          <a:lnRef idx="1">
            <a:schemeClr val="accent1"/>
          </a:lnRef>
          <a:fillRef idx="0">
            <a:schemeClr val="accent1"/>
          </a:fillRef>
          <a:effectRef idx="0">
            <a:schemeClr val="accent1"/>
          </a:effectRef>
          <a:fontRef idx="minor">
            <a:schemeClr val="tx1"/>
          </a:fontRef>
        </p:style>
      </p:cxnSp>
      <p:sp>
        <p:nvSpPr>
          <p:cNvPr id="40" name="Oval 39">
            <a:extLst>
              <a:ext uri="{FF2B5EF4-FFF2-40B4-BE49-F238E27FC236}">
                <a16:creationId xmlns:a16="http://schemas.microsoft.com/office/drawing/2014/main" id="{810CCE88-4BFD-5DB8-19FD-103EF763E3BE}"/>
              </a:ext>
            </a:extLst>
          </p:cNvPr>
          <p:cNvSpPr/>
          <p:nvPr/>
        </p:nvSpPr>
        <p:spPr>
          <a:xfrm rot="20633748" flipV="1">
            <a:off x="8144093" y="4559771"/>
            <a:ext cx="433453" cy="8321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ea typeface="Microsoft YaHei Light"/>
            </a:endParaRPr>
          </a:p>
        </p:txBody>
      </p:sp>
    </p:spTree>
    <p:extLst>
      <p:ext uri="{BB962C8B-B14F-4D97-AF65-F5344CB8AC3E}">
        <p14:creationId xmlns:p14="http://schemas.microsoft.com/office/powerpoint/2010/main" val="15475637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312B10-0CB2-878B-B39A-62D34784F327}"/>
              </a:ext>
            </a:extLst>
          </p:cNvPr>
          <p:cNvSpPr>
            <a:spLocks noGrp="1"/>
          </p:cNvSpPr>
          <p:nvPr>
            <p:ph type="title"/>
          </p:nvPr>
        </p:nvSpPr>
        <p:spPr/>
        <p:txBody>
          <a:bodyPr/>
          <a:lstStyle/>
          <a:p>
            <a:r>
              <a:rPr lang="en-US" dirty="0"/>
              <a:t>Problems – </a:t>
            </a:r>
            <a:br>
              <a:rPr lang="en-US" dirty="0"/>
            </a:br>
            <a:r>
              <a:rPr lang="en-US" dirty="0"/>
              <a:t>NTN integration with 5G and Internet</a:t>
            </a:r>
          </a:p>
        </p:txBody>
      </p:sp>
      <p:pic>
        <p:nvPicPr>
          <p:cNvPr id="20" name="Picture 19">
            <a:extLst>
              <a:ext uri="{FF2B5EF4-FFF2-40B4-BE49-F238E27FC236}">
                <a16:creationId xmlns:a16="http://schemas.microsoft.com/office/drawing/2014/main" id="{0EEADCC9-BEFA-5C32-E638-C2C233FE3ABD}"/>
              </a:ext>
            </a:extLst>
          </p:cNvPr>
          <p:cNvPicPr>
            <a:picLocks noChangeAspect="1"/>
          </p:cNvPicPr>
          <p:nvPr/>
        </p:nvPicPr>
        <p:blipFill>
          <a:blip r:embed="rId2"/>
          <a:stretch>
            <a:fillRect/>
          </a:stretch>
        </p:blipFill>
        <p:spPr>
          <a:xfrm>
            <a:off x="747280" y="5618020"/>
            <a:ext cx="3105150" cy="1219200"/>
          </a:xfrm>
          <a:prstGeom prst="rect">
            <a:avLst/>
          </a:prstGeom>
        </p:spPr>
      </p:pic>
      <p:grpSp>
        <p:nvGrpSpPr>
          <p:cNvPr id="4" name="Group 3">
            <a:extLst>
              <a:ext uri="{FF2B5EF4-FFF2-40B4-BE49-F238E27FC236}">
                <a16:creationId xmlns:a16="http://schemas.microsoft.com/office/drawing/2014/main" id="{2A033D81-6F6D-5BB2-70D8-37DD10D8E875}"/>
              </a:ext>
            </a:extLst>
          </p:cNvPr>
          <p:cNvGrpSpPr/>
          <p:nvPr/>
        </p:nvGrpSpPr>
        <p:grpSpPr>
          <a:xfrm>
            <a:off x="978438" y="2527876"/>
            <a:ext cx="10471197" cy="4117777"/>
            <a:chOff x="43718" y="1595925"/>
            <a:chExt cx="10471197" cy="4117777"/>
          </a:xfrm>
        </p:grpSpPr>
        <p:pic>
          <p:nvPicPr>
            <p:cNvPr id="5" name="Picture 4">
              <a:extLst>
                <a:ext uri="{FF2B5EF4-FFF2-40B4-BE49-F238E27FC236}">
                  <a16:creationId xmlns:a16="http://schemas.microsoft.com/office/drawing/2014/main" id="{153A874A-3142-CD2A-37BB-E55061C9039A}"/>
                </a:ext>
              </a:extLst>
            </p:cNvPr>
            <p:cNvPicPr>
              <a:picLocks noChangeAspect="1"/>
            </p:cNvPicPr>
            <p:nvPr/>
          </p:nvPicPr>
          <p:blipFill>
            <a:blip r:embed="rId3"/>
            <a:stretch>
              <a:fillRect/>
            </a:stretch>
          </p:blipFill>
          <p:spPr>
            <a:xfrm>
              <a:off x="1228108" y="4597741"/>
              <a:ext cx="416271" cy="1046844"/>
            </a:xfrm>
            <a:prstGeom prst="rect">
              <a:avLst/>
            </a:prstGeom>
          </p:spPr>
        </p:pic>
        <p:cxnSp>
          <p:nvCxnSpPr>
            <p:cNvPr id="6" name="Straight Connector 5">
              <a:extLst>
                <a:ext uri="{FF2B5EF4-FFF2-40B4-BE49-F238E27FC236}">
                  <a16:creationId xmlns:a16="http://schemas.microsoft.com/office/drawing/2014/main" id="{8F70815B-DBF4-C6D5-9F74-227D2A7A0ED1}"/>
                </a:ext>
              </a:extLst>
            </p:cNvPr>
            <p:cNvCxnSpPr>
              <a:cxnSpLocks/>
              <a:stCxn id="17" idx="1"/>
              <a:endCxn id="7" idx="1"/>
            </p:cNvCxnSpPr>
            <p:nvPr/>
          </p:nvCxnSpPr>
          <p:spPr>
            <a:xfrm flipV="1">
              <a:off x="5615019" y="5154946"/>
              <a:ext cx="369462" cy="15389"/>
            </a:xfrm>
            <a:prstGeom prst="line">
              <a:avLst/>
            </a:prstGeom>
            <a:noFill/>
            <a:ln w="6350" cap="flat" cmpd="sng" algn="ctr">
              <a:solidFill>
                <a:srgbClr val="4472C4"/>
              </a:solidFill>
              <a:prstDash val="solid"/>
              <a:miter lim="800000"/>
            </a:ln>
            <a:effectLst/>
          </p:spPr>
        </p:cxnSp>
        <p:sp>
          <p:nvSpPr>
            <p:cNvPr id="7" name="TextBox 6">
              <a:extLst>
                <a:ext uri="{FF2B5EF4-FFF2-40B4-BE49-F238E27FC236}">
                  <a16:creationId xmlns:a16="http://schemas.microsoft.com/office/drawing/2014/main" id="{AA548002-A7A8-BCE3-244B-A03A283E129D}"/>
                </a:ext>
              </a:extLst>
            </p:cNvPr>
            <p:cNvSpPr txBox="1"/>
            <p:nvPr/>
          </p:nvSpPr>
          <p:spPr>
            <a:xfrm>
              <a:off x="5984481" y="4985669"/>
              <a:ext cx="1496290" cy="338554"/>
            </a:xfrm>
            <a:prstGeom prst="rect">
              <a:avLst/>
            </a:prstGeom>
            <a:no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rPr>
                <a:t>Core Network</a:t>
              </a:r>
            </a:p>
          </p:txBody>
        </p:sp>
        <p:cxnSp>
          <p:nvCxnSpPr>
            <p:cNvPr id="8" name="Straight Connector 7">
              <a:extLst>
                <a:ext uri="{FF2B5EF4-FFF2-40B4-BE49-F238E27FC236}">
                  <a16:creationId xmlns:a16="http://schemas.microsoft.com/office/drawing/2014/main" id="{C84E329A-2921-4B32-E851-8EEAEA509DDB}"/>
                </a:ext>
              </a:extLst>
            </p:cNvPr>
            <p:cNvCxnSpPr>
              <a:cxnSpLocks/>
              <a:stCxn id="5" idx="3"/>
              <a:endCxn id="15" idx="1"/>
            </p:cNvCxnSpPr>
            <p:nvPr/>
          </p:nvCxnSpPr>
          <p:spPr>
            <a:xfrm flipV="1">
              <a:off x="1644379" y="5119600"/>
              <a:ext cx="460822" cy="1563"/>
            </a:xfrm>
            <a:prstGeom prst="line">
              <a:avLst/>
            </a:prstGeom>
            <a:noFill/>
            <a:ln w="6350" cap="flat" cmpd="sng" algn="ctr">
              <a:solidFill>
                <a:srgbClr val="4472C4"/>
              </a:solidFill>
              <a:prstDash val="solid"/>
              <a:miter lim="800000"/>
            </a:ln>
            <a:effectLst/>
          </p:spPr>
        </p:cxnSp>
        <p:pic>
          <p:nvPicPr>
            <p:cNvPr id="9" name="Picture 8">
              <a:extLst>
                <a:ext uri="{FF2B5EF4-FFF2-40B4-BE49-F238E27FC236}">
                  <a16:creationId xmlns:a16="http://schemas.microsoft.com/office/drawing/2014/main" id="{284A95E0-EE84-548C-688E-82B065471109}"/>
                </a:ext>
              </a:extLst>
            </p:cNvPr>
            <p:cNvPicPr>
              <a:picLocks noChangeAspect="1"/>
            </p:cNvPicPr>
            <p:nvPr/>
          </p:nvPicPr>
          <p:blipFill>
            <a:blip r:embed="rId4"/>
            <a:stretch>
              <a:fillRect/>
            </a:stretch>
          </p:blipFill>
          <p:spPr>
            <a:xfrm>
              <a:off x="43718" y="2898252"/>
              <a:ext cx="280022" cy="606714"/>
            </a:xfrm>
            <a:prstGeom prst="rect">
              <a:avLst/>
            </a:prstGeom>
          </p:spPr>
        </p:pic>
        <p:cxnSp>
          <p:nvCxnSpPr>
            <p:cNvPr id="10" name="Straight Connector 9">
              <a:extLst>
                <a:ext uri="{FF2B5EF4-FFF2-40B4-BE49-F238E27FC236}">
                  <a16:creationId xmlns:a16="http://schemas.microsoft.com/office/drawing/2014/main" id="{3EB24352-C647-DD4E-151A-28D38D594604}"/>
                </a:ext>
              </a:extLst>
            </p:cNvPr>
            <p:cNvCxnSpPr>
              <a:cxnSpLocks/>
              <a:stCxn id="16" idx="1"/>
              <a:endCxn id="11" idx="1"/>
            </p:cNvCxnSpPr>
            <p:nvPr/>
          </p:nvCxnSpPr>
          <p:spPr>
            <a:xfrm flipV="1">
              <a:off x="5582692" y="3487782"/>
              <a:ext cx="406405" cy="15389"/>
            </a:xfrm>
            <a:prstGeom prst="line">
              <a:avLst/>
            </a:prstGeom>
            <a:noFill/>
            <a:ln w="6350" cap="flat" cmpd="sng" algn="ctr">
              <a:solidFill>
                <a:srgbClr val="4472C4"/>
              </a:solidFill>
              <a:prstDash val="solid"/>
              <a:miter lim="800000"/>
            </a:ln>
            <a:effectLst/>
          </p:spPr>
        </p:cxnSp>
        <p:sp>
          <p:nvSpPr>
            <p:cNvPr id="11" name="TextBox 10">
              <a:extLst>
                <a:ext uri="{FF2B5EF4-FFF2-40B4-BE49-F238E27FC236}">
                  <a16:creationId xmlns:a16="http://schemas.microsoft.com/office/drawing/2014/main" id="{596DC9DB-869D-583F-BAAC-3C1C0F575FDF}"/>
                </a:ext>
              </a:extLst>
            </p:cNvPr>
            <p:cNvSpPr txBox="1"/>
            <p:nvPr/>
          </p:nvSpPr>
          <p:spPr>
            <a:xfrm>
              <a:off x="5989097" y="3318505"/>
              <a:ext cx="1496290" cy="338554"/>
            </a:xfrm>
            <a:prstGeom prst="rect">
              <a:avLst/>
            </a:prstGeom>
            <a:no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rPr>
                <a:t>Core Network</a:t>
              </a:r>
            </a:p>
          </p:txBody>
        </p:sp>
        <p:sp>
          <p:nvSpPr>
            <p:cNvPr id="12" name="Oval 11">
              <a:extLst>
                <a:ext uri="{FF2B5EF4-FFF2-40B4-BE49-F238E27FC236}">
                  <a16:creationId xmlns:a16="http://schemas.microsoft.com/office/drawing/2014/main" id="{48CE7CAE-0A0F-68CB-9D97-5FC53689ED1C}"/>
                </a:ext>
              </a:extLst>
            </p:cNvPr>
            <p:cNvSpPr/>
            <p:nvPr/>
          </p:nvSpPr>
          <p:spPr>
            <a:xfrm rot="18325947" flipV="1">
              <a:off x="235843" y="2853098"/>
              <a:ext cx="1764668" cy="116434"/>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3" name="Oval 12">
              <a:extLst>
                <a:ext uri="{FF2B5EF4-FFF2-40B4-BE49-F238E27FC236}">
                  <a16:creationId xmlns:a16="http://schemas.microsoft.com/office/drawing/2014/main" id="{FAE4E9FD-D96B-E9CD-5457-88FB0DB70786}"/>
                </a:ext>
              </a:extLst>
            </p:cNvPr>
            <p:cNvSpPr/>
            <p:nvPr/>
          </p:nvSpPr>
          <p:spPr>
            <a:xfrm rot="2854308">
              <a:off x="405162" y="4178100"/>
              <a:ext cx="1018860" cy="116928"/>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14" name="TextBox 13">
              <a:extLst>
                <a:ext uri="{FF2B5EF4-FFF2-40B4-BE49-F238E27FC236}">
                  <a16:creationId xmlns:a16="http://schemas.microsoft.com/office/drawing/2014/main" id="{D13E293C-13F3-EBD4-FEDD-34A91FB26FE2}"/>
                </a:ext>
              </a:extLst>
            </p:cNvPr>
            <p:cNvSpPr txBox="1"/>
            <p:nvPr/>
          </p:nvSpPr>
          <p:spPr>
            <a:xfrm>
              <a:off x="1431636" y="1595925"/>
              <a:ext cx="591128" cy="307777"/>
            </a:xfrm>
            <a:prstGeom prst="rect">
              <a:avLst/>
            </a:prstGeom>
            <a:noFill/>
          </p:spPr>
          <p:txBody>
            <a:bodyPr wrap="square" rtlCol="0">
              <a:spAutoFit/>
            </a:bodyPr>
            <a:lstStyle/>
            <a:p>
              <a:r>
                <a:rPr lang="en-US" sz="1400" dirty="0">
                  <a:solidFill>
                    <a:prstClr val="black"/>
                  </a:solidFill>
                  <a:latin typeface="Aharoni" panose="02010803020104030203" pitchFamily="2" charset="-79"/>
                  <a:cs typeface="Aharoni" panose="02010803020104030203" pitchFamily="2" charset="-79"/>
                </a:rPr>
                <a:t>gNB</a:t>
              </a:r>
            </a:p>
          </p:txBody>
        </p:sp>
        <p:pic>
          <p:nvPicPr>
            <p:cNvPr id="15" name="Picture 14">
              <a:extLst>
                <a:ext uri="{FF2B5EF4-FFF2-40B4-BE49-F238E27FC236}">
                  <a16:creationId xmlns:a16="http://schemas.microsoft.com/office/drawing/2014/main" id="{88C1069C-84DE-03AF-C71F-F89C530301CD}"/>
                </a:ext>
              </a:extLst>
            </p:cNvPr>
            <p:cNvPicPr>
              <a:picLocks noChangeAspect="1"/>
            </p:cNvPicPr>
            <p:nvPr/>
          </p:nvPicPr>
          <p:blipFill>
            <a:blip r:embed="rId5"/>
            <a:stretch>
              <a:fillRect/>
            </a:stretch>
          </p:blipFill>
          <p:spPr>
            <a:xfrm>
              <a:off x="2105201" y="4902544"/>
              <a:ext cx="348529" cy="434111"/>
            </a:xfrm>
            <a:prstGeom prst="rect">
              <a:avLst/>
            </a:prstGeom>
          </p:spPr>
        </p:pic>
        <p:pic>
          <p:nvPicPr>
            <p:cNvPr id="16" name="Picture 15">
              <a:extLst>
                <a:ext uri="{FF2B5EF4-FFF2-40B4-BE49-F238E27FC236}">
                  <a16:creationId xmlns:a16="http://schemas.microsoft.com/office/drawing/2014/main" id="{CDD9BC1C-73AA-DE14-6C71-38E78A92194F}"/>
                </a:ext>
              </a:extLst>
            </p:cNvPr>
            <p:cNvPicPr>
              <a:picLocks noChangeAspect="1"/>
            </p:cNvPicPr>
            <p:nvPr/>
          </p:nvPicPr>
          <p:blipFill>
            <a:blip r:embed="rId5"/>
            <a:stretch>
              <a:fillRect/>
            </a:stretch>
          </p:blipFill>
          <p:spPr>
            <a:xfrm flipH="1">
              <a:off x="5254802" y="3299604"/>
              <a:ext cx="327890" cy="407134"/>
            </a:xfrm>
            <a:prstGeom prst="rect">
              <a:avLst/>
            </a:prstGeom>
          </p:spPr>
        </p:pic>
        <p:pic>
          <p:nvPicPr>
            <p:cNvPr id="17" name="Picture 16">
              <a:extLst>
                <a:ext uri="{FF2B5EF4-FFF2-40B4-BE49-F238E27FC236}">
                  <a16:creationId xmlns:a16="http://schemas.microsoft.com/office/drawing/2014/main" id="{79EE2937-2A29-FECB-9968-18FD35093A24}"/>
                </a:ext>
              </a:extLst>
            </p:cNvPr>
            <p:cNvPicPr>
              <a:picLocks noChangeAspect="1"/>
            </p:cNvPicPr>
            <p:nvPr/>
          </p:nvPicPr>
          <p:blipFill>
            <a:blip r:embed="rId5"/>
            <a:stretch>
              <a:fillRect/>
            </a:stretch>
          </p:blipFill>
          <p:spPr>
            <a:xfrm flipH="1">
              <a:off x="5287129" y="4966768"/>
              <a:ext cx="327890" cy="407134"/>
            </a:xfrm>
            <a:prstGeom prst="rect">
              <a:avLst/>
            </a:prstGeom>
          </p:spPr>
        </p:pic>
        <p:pic>
          <p:nvPicPr>
            <p:cNvPr id="18" name="Picture 17">
              <a:extLst>
                <a:ext uri="{FF2B5EF4-FFF2-40B4-BE49-F238E27FC236}">
                  <a16:creationId xmlns:a16="http://schemas.microsoft.com/office/drawing/2014/main" id="{3594ABC9-85C8-8376-3D08-45A436BA6A78}"/>
                </a:ext>
              </a:extLst>
            </p:cNvPr>
            <p:cNvPicPr>
              <a:picLocks noChangeAspect="1"/>
            </p:cNvPicPr>
            <p:nvPr/>
          </p:nvPicPr>
          <p:blipFill>
            <a:blip r:embed="rId6"/>
            <a:stretch>
              <a:fillRect/>
            </a:stretch>
          </p:blipFill>
          <p:spPr>
            <a:xfrm>
              <a:off x="1532548" y="1857968"/>
              <a:ext cx="3070896" cy="1155065"/>
            </a:xfrm>
            <a:prstGeom prst="rect">
              <a:avLst/>
            </a:prstGeom>
          </p:spPr>
        </p:pic>
        <p:pic>
          <p:nvPicPr>
            <p:cNvPr id="19" name="Picture 18">
              <a:extLst>
                <a:ext uri="{FF2B5EF4-FFF2-40B4-BE49-F238E27FC236}">
                  <a16:creationId xmlns:a16="http://schemas.microsoft.com/office/drawing/2014/main" id="{80DF8B40-941A-9FB6-6284-3722F291951C}"/>
                </a:ext>
              </a:extLst>
            </p:cNvPr>
            <p:cNvPicPr>
              <a:picLocks noChangeAspect="1"/>
            </p:cNvPicPr>
            <p:nvPr/>
          </p:nvPicPr>
          <p:blipFill>
            <a:blip r:embed="rId6"/>
            <a:stretch>
              <a:fillRect/>
            </a:stretch>
          </p:blipFill>
          <p:spPr>
            <a:xfrm>
              <a:off x="2248366" y="3562076"/>
              <a:ext cx="3070896" cy="1155065"/>
            </a:xfrm>
            <a:prstGeom prst="rect">
              <a:avLst/>
            </a:prstGeom>
          </p:spPr>
        </p:pic>
        <p:sp>
          <p:nvSpPr>
            <p:cNvPr id="22" name="Oval 21">
              <a:extLst>
                <a:ext uri="{FF2B5EF4-FFF2-40B4-BE49-F238E27FC236}">
                  <a16:creationId xmlns:a16="http://schemas.microsoft.com/office/drawing/2014/main" id="{0FD8D0BB-A203-D1E8-C446-F1FD9C77A99A}"/>
                </a:ext>
              </a:extLst>
            </p:cNvPr>
            <p:cNvSpPr/>
            <p:nvPr/>
          </p:nvSpPr>
          <p:spPr>
            <a:xfrm rot="1927693" flipV="1">
              <a:off x="4520573" y="3092964"/>
              <a:ext cx="840908" cy="131639"/>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3" name="Oval 22">
              <a:extLst>
                <a:ext uri="{FF2B5EF4-FFF2-40B4-BE49-F238E27FC236}">
                  <a16:creationId xmlns:a16="http://schemas.microsoft.com/office/drawing/2014/main" id="{62B3649F-D38C-B668-2448-1CA5EF365C64}"/>
                </a:ext>
              </a:extLst>
            </p:cNvPr>
            <p:cNvSpPr/>
            <p:nvPr/>
          </p:nvSpPr>
          <p:spPr>
            <a:xfrm rot="18325947" flipV="1">
              <a:off x="2225459" y="4566164"/>
              <a:ext cx="693463" cy="128703"/>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4" name="Oval 23">
              <a:extLst>
                <a:ext uri="{FF2B5EF4-FFF2-40B4-BE49-F238E27FC236}">
                  <a16:creationId xmlns:a16="http://schemas.microsoft.com/office/drawing/2014/main" id="{B57287E3-1282-B435-D737-A7EECCDBDC03}"/>
                </a:ext>
              </a:extLst>
            </p:cNvPr>
            <p:cNvSpPr/>
            <p:nvPr/>
          </p:nvSpPr>
          <p:spPr>
            <a:xfrm rot="3485809" flipV="1">
              <a:off x="5030477" y="4801537"/>
              <a:ext cx="458148" cy="85336"/>
            </a:xfrm>
            <a:prstGeom prst="ellipse">
              <a:avLst/>
            </a:prstGeom>
            <a:solidFill>
              <a:srgbClr val="E7E6E6"/>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white"/>
                </a:solidFill>
                <a:effectLst/>
                <a:uLnTx/>
                <a:uFillTx/>
                <a:latin typeface="Calibri" panose="020F0502020204030204"/>
                <a:ea typeface="+mn-ea"/>
                <a:cs typeface="+mn-cs"/>
              </a:endParaRPr>
            </a:p>
          </p:txBody>
        </p:sp>
        <p:sp>
          <p:nvSpPr>
            <p:cNvPr id="25" name="Cloud 24">
              <a:extLst>
                <a:ext uri="{FF2B5EF4-FFF2-40B4-BE49-F238E27FC236}">
                  <a16:creationId xmlns:a16="http://schemas.microsoft.com/office/drawing/2014/main" id="{94CC1522-4604-CB45-EB60-7B6B6CC2D082}"/>
                </a:ext>
              </a:extLst>
            </p:cNvPr>
            <p:cNvSpPr/>
            <p:nvPr/>
          </p:nvSpPr>
          <p:spPr>
            <a:xfrm>
              <a:off x="8833897" y="3877309"/>
              <a:ext cx="1681018" cy="554182"/>
            </a:xfrm>
            <a:prstGeom prst="cloud">
              <a:avLst/>
            </a:prstGeom>
            <a:solidFill>
              <a:srgbClr val="4472C4"/>
            </a:solidFill>
            <a:ln w="12700" cap="flat" cmpd="sng" algn="ctr">
              <a:solidFill>
                <a:srgbClr val="4472C4">
                  <a:shade val="50000"/>
                </a:srgbClr>
              </a:solidFill>
              <a:prstDash val="solid"/>
              <a:miter lim="800000"/>
            </a:ln>
            <a:effectLst/>
          </p:spPr>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prstClr val="white"/>
                  </a:solidFill>
                  <a:effectLst/>
                  <a:uLnTx/>
                  <a:uFillTx/>
                  <a:latin typeface="Calibri" panose="020F0502020204030204"/>
                  <a:ea typeface="+mn-ea"/>
                  <a:cs typeface="+mn-cs"/>
                </a:rPr>
                <a:t>Internet</a:t>
              </a:r>
            </a:p>
          </p:txBody>
        </p:sp>
        <p:cxnSp>
          <p:nvCxnSpPr>
            <p:cNvPr id="26" name="Straight Connector 25">
              <a:extLst>
                <a:ext uri="{FF2B5EF4-FFF2-40B4-BE49-F238E27FC236}">
                  <a16:creationId xmlns:a16="http://schemas.microsoft.com/office/drawing/2014/main" id="{690A8728-3C3A-737C-6990-AC69D5EA4216}"/>
                </a:ext>
              </a:extLst>
            </p:cNvPr>
            <p:cNvCxnSpPr>
              <a:cxnSpLocks/>
              <a:stCxn id="35" idx="1"/>
              <a:endCxn id="11" idx="3"/>
            </p:cNvCxnSpPr>
            <p:nvPr/>
          </p:nvCxnSpPr>
          <p:spPr>
            <a:xfrm flipH="1" flipV="1">
              <a:off x="7485387" y="3487782"/>
              <a:ext cx="1334654" cy="392545"/>
            </a:xfrm>
            <a:prstGeom prst="line">
              <a:avLst/>
            </a:prstGeom>
            <a:noFill/>
            <a:ln w="6350" cap="flat" cmpd="sng" algn="ctr">
              <a:solidFill>
                <a:srgbClr val="4472C4"/>
              </a:solidFill>
              <a:prstDash val="solid"/>
              <a:miter lim="800000"/>
            </a:ln>
            <a:effectLst/>
          </p:spPr>
        </p:cxnSp>
        <p:cxnSp>
          <p:nvCxnSpPr>
            <p:cNvPr id="27" name="Straight Connector 26">
              <a:extLst>
                <a:ext uri="{FF2B5EF4-FFF2-40B4-BE49-F238E27FC236}">
                  <a16:creationId xmlns:a16="http://schemas.microsoft.com/office/drawing/2014/main" id="{D23FA00B-64CB-A835-4B22-24A2DAC1857C}"/>
                </a:ext>
              </a:extLst>
            </p:cNvPr>
            <p:cNvCxnSpPr>
              <a:cxnSpLocks/>
              <a:stCxn id="7" idx="3"/>
              <a:endCxn id="39" idx="1"/>
            </p:cNvCxnSpPr>
            <p:nvPr/>
          </p:nvCxnSpPr>
          <p:spPr>
            <a:xfrm flipV="1">
              <a:off x="7480771" y="4476073"/>
              <a:ext cx="1343888" cy="678873"/>
            </a:xfrm>
            <a:prstGeom prst="line">
              <a:avLst/>
            </a:prstGeom>
            <a:noFill/>
            <a:ln w="6350" cap="flat" cmpd="sng" algn="ctr">
              <a:solidFill>
                <a:srgbClr val="4472C4"/>
              </a:solidFill>
              <a:prstDash val="solid"/>
              <a:miter lim="800000"/>
            </a:ln>
            <a:effectLst/>
          </p:spPr>
        </p:cxnSp>
        <p:sp>
          <p:nvSpPr>
            <p:cNvPr id="30" name="TextBox 29">
              <a:extLst>
                <a:ext uri="{FF2B5EF4-FFF2-40B4-BE49-F238E27FC236}">
                  <a16:creationId xmlns:a16="http://schemas.microsoft.com/office/drawing/2014/main" id="{023EC92C-FD62-EC20-0766-0326472AE49C}"/>
                </a:ext>
              </a:extLst>
            </p:cNvPr>
            <p:cNvSpPr txBox="1"/>
            <p:nvPr/>
          </p:nvSpPr>
          <p:spPr>
            <a:xfrm>
              <a:off x="1168399" y="5405925"/>
              <a:ext cx="591128" cy="307777"/>
            </a:xfrm>
            <a:prstGeom prst="rect">
              <a:avLst/>
            </a:prstGeom>
            <a:solidFill>
              <a:schemeClr val="bg1"/>
            </a:solidFill>
          </p:spPr>
          <p:txBody>
            <a:bodyPr wrap="square" rtlCol="0">
              <a:spAutoFit/>
            </a:bodyPr>
            <a:lstStyle/>
            <a:p>
              <a:r>
                <a:rPr lang="en-US" sz="1400" dirty="0">
                  <a:solidFill>
                    <a:prstClr val="black"/>
                  </a:solidFill>
                  <a:latin typeface="Aharoni" panose="02010803020104030203" pitchFamily="2" charset="-79"/>
                  <a:cs typeface="Aharoni" panose="02010803020104030203" pitchFamily="2" charset="-79"/>
                </a:rPr>
                <a:t>gNB</a:t>
              </a:r>
            </a:p>
          </p:txBody>
        </p:sp>
        <p:sp>
          <p:nvSpPr>
            <p:cNvPr id="31" name="TextBox 30">
              <a:extLst>
                <a:ext uri="{FF2B5EF4-FFF2-40B4-BE49-F238E27FC236}">
                  <a16:creationId xmlns:a16="http://schemas.microsoft.com/office/drawing/2014/main" id="{9AC5B884-C6F7-40E6-4EBE-96FD8376ED1A}"/>
                </a:ext>
              </a:extLst>
            </p:cNvPr>
            <p:cNvSpPr txBox="1"/>
            <p:nvPr/>
          </p:nvSpPr>
          <p:spPr>
            <a:xfrm>
              <a:off x="1999672" y="5387453"/>
              <a:ext cx="591128" cy="307777"/>
            </a:xfrm>
            <a:prstGeom prst="rect">
              <a:avLst/>
            </a:prstGeom>
            <a:noFill/>
          </p:spPr>
          <p:txBody>
            <a:bodyPr wrap="square" rtlCol="0">
              <a:spAutoFit/>
            </a:bodyPr>
            <a:lstStyle/>
            <a:p>
              <a:r>
                <a:rPr lang="en-US" sz="1400" dirty="0">
                  <a:solidFill>
                    <a:prstClr val="black"/>
                  </a:solidFill>
                  <a:latin typeface="Aharoni" panose="02010803020104030203" pitchFamily="2" charset="-79"/>
                  <a:cs typeface="Aharoni" panose="02010803020104030203" pitchFamily="2" charset="-79"/>
                </a:rPr>
                <a:t>T-GS</a:t>
              </a:r>
            </a:p>
          </p:txBody>
        </p:sp>
        <p:sp>
          <p:nvSpPr>
            <p:cNvPr id="32" name="TextBox 31">
              <a:extLst>
                <a:ext uri="{FF2B5EF4-FFF2-40B4-BE49-F238E27FC236}">
                  <a16:creationId xmlns:a16="http://schemas.microsoft.com/office/drawing/2014/main" id="{62A67CB2-E4D5-0D84-10BF-507060155DE3}"/>
                </a:ext>
              </a:extLst>
            </p:cNvPr>
            <p:cNvSpPr txBox="1"/>
            <p:nvPr/>
          </p:nvSpPr>
          <p:spPr>
            <a:xfrm>
              <a:off x="5015345" y="3701815"/>
              <a:ext cx="803564" cy="307777"/>
            </a:xfrm>
            <a:prstGeom prst="rect">
              <a:avLst/>
            </a:prstGeom>
            <a:noFill/>
          </p:spPr>
          <p:txBody>
            <a:bodyPr wrap="square" rtlCol="0">
              <a:spAutoFit/>
            </a:bodyPr>
            <a:lstStyle/>
            <a:p>
              <a:r>
                <a:rPr lang="en-US" sz="1400" dirty="0">
                  <a:solidFill>
                    <a:prstClr val="black"/>
                  </a:solidFill>
                  <a:latin typeface="Aharoni" panose="02010803020104030203" pitchFamily="2" charset="-79"/>
                  <a:cs typeface="Aharoni" panose="02010803020104030203" pitchFamily="2" charset="-79"/>
                </a:rPr>
                <a:t>GW-GS</a:t>
              </a:r>
            </a:p>
          </p:txBody>
        </p:sp>
        <p:sp>
          <p:nvSpPr>
            <p:cNvPr id="33" name="TextBox 32">
              <a:extLst>
                <a:ext uri="{FF2B5EF4-FFF2-40B4-BE49-F238E27FC236}">
                  <a16:creationId xmlns:a16="http://schemas.microsoft.com/office/drawing/2014/main" id="{35B439B1-141C-C12F-C301-FAF2EC7189BB}"/>
                </a:ext>
              </a:extLst>
            </p:cNvPr>
            <p:cNvSpPr txBox="1"/>
            <p:nvPr/>
          </p:nvSpPr>
          <p:spPr>
            <a:xfrm>
              <a:off x="5066145" y="5313560"/>
              <a:ext cx="803564" cy="307777"/>
            </a:xfrm>
            <a:prstGeom prst="rect">
              <a:avLst/>
            </a:prstGeom>
            <a:noFill/>
          </p:spPr>
          <p:txBody>
            <a:bodyPr wrap="square" rtlCol="0">
              <a:spAutoFit/>
            </a:bodyPr>
            <a:lstStyle/>
            <a:p>
              <a:r>
                <a:rPr lang="en-US" sz="1400" dirty="0">
                  <a:solidFill>
                    <a:prstClr val="black"/>
                  </a:solidFill>
                  <a:latin typeface="Aharoni" panose="02010803020104030203" pitchFamily="2" charset="-79"/>
                  <a:cs typeface="Aharoni" panose="02010803020104030203" pitchFamily="2" charset="-79"/>
                </a:rPr>
                <a:t>GW-GS</a:t>
              </a:r>
            </a:p>
          </p:txBody>
        </p:sp>
      </p:grpSp>
      <p:sp>
        <p:nvSpPr>
          <p:cNvPr id="35" name="TextBox 34">
            <a:extLst>
              <a:ext uri="{FF2B5EF4-FFF2-40B4-BE49-F238E27FC236}">
                <a16:creationId xmlns:a16="http://schemas.microsoft.com/office/drawing/2014/main" id="{36EF979F-F5C9-E931-876E-108757E3AED8}"/>
              </a:ext>
            </a:extLst>
          </p:cNvPr>
          <p:cNvSpPr txBox="1"/>
          <p:nvPr/>
        </p:nvSpPr>
        <p:spPr>
          <a:xfrm>
            <a:off x="9754761" y="4643001"/>
            <a:ext cx="414475" cy="338554"/>
          </a:xfrm>
          <a:prstGeom prst="rect">
            <a:avLst/>
          </a:prstGeom>
          <a:no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rPr>
              <a:t>PE</a:t>
            </a:r>
          </a:p>
        </p:txBody>
      </p:sp>
      <p:sp>
        <p:nvSpPr>
          <p:cNvPr id="39" name="TextBox 38">
            <a:extLst>
              <a:ext uri="{FF2B5EF4-FFF2-40B4-BE49-F238E27FC236}">
                <a16:creationId xmlns:a16="http://schemas.microsoft.com/office/drawing/2014/main" id="{FC8A251F-8162-0D77-BA1E-948F7AD876EC}"/>
              </a:ext>
            </a:extLst>
          </p:cNvPr>
          <p:cNvSpPr txBox="1"/>
          <p:nvPr/>
        </p:nvSpPr>
        <p:spPr>
          <a:xfrm>
            <a:off x="9759379" y="5238747"/>
            <a:ext cx="414475" cy="338554"/>
          </a:xfrm>
          <a:prstGeom prst="rect">
            <a:avLst/>
          </a:prstGeom>
          <a:noFill/>
          <a:ln>
            <a:solidFill>
              <a:sysClr val="windowText" lastClr="000000"/>
            </a:solidFill>
          </a:ln>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1" i="0" u="none" strike="noStrike" kern="0" cap="none" spc="0" normalizeH="0" baseline="0" noProof="0" dirty="0">
                <a:ln>
                  <a:noFill/>
                </a:ln>
                <a:solidFill>
                  <a:prstClr val="black"/>
                </a:solidFill>
                <a:effectLst/>
                <a:uLnTx/>
                <a:uFillTx/>
                <a:latin typeface="Calibri" panose="020F0502020204030204"/>
              </a:rPr>
              <a:t>PE</a:t>
            </a:r>
          </a:p>
        </p:txBody>
      </p:sp>
      <p:pic>
        <p:nvPicPr>
          <p:cNvPr id="1026" name="Picture 2" descr="Premium Vector | Plane flying color icon aircraft symbol air transport">
            <a:extLst>
              <a:ext uri="{FF2B5EF4-FFF2-40B4-BE49-F238E27FC236}">
                <a16:creationId xmlns:a16="http://schemas.microsoft.com/office/drawing/2014/main" id="{A0445965-F91C-7687-FEAA-D6A54AC0A0FE}"/>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757382" y="4398821"/>
            <a:ext cx="664730" cy="332365"/>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Cruise PNG Free Images with Transparent Background - (349 Free Downloads)">
            <a:extLst>
              <a:ext uri="{FF2B5EF4-FFF2-40B4-BE49-F238E27FC236}">
                <a16:creationId xmlns:a16="http://schemas.microsoft.com/office/drawing/2014/main" id="{363D1244-3197-8D5B-5E34-9963C69DB065}"/>
              </a:ext>
            </a:extLst>
          </p:cNvPr>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600814" y="4821384"/>
            <a:ext cx="1006313" cy="419100"/>
          </a:xfrm>
          <a:prstGeom prst="rect">
            <a:avLst/>
          </a:prstGeom>
          <a:noFill/>
          <a:extLst>
            <a:ext uri="{909E8E84-426E-40DD-AFC4-6F175D3DCCD1}">
              <a14:hiddenFill xmlns:a14="http://schemas.microsoft.com/office/drawing/2010/main">
                <a:solidFill>
                  <a:srgbClr val="FFFFFF"/>
                </a:solidFill>
              </a14:hiddenFill>
            </a:ext>
          </a:extLst>
        </p:spPr>
      </p:pic>
      <p:sp>
        <p:nvSpPr>
          <p:cNvPr id="43" name="TextBox 42">
            <a:extLst>
              <a:ext uri="{FF2B5EF4-FFF2-40B4-BE49-F238E27FC236}">
                <a16:creationId xmlns:a16="http://schemas.microsoft.com/office/drawing/2014/main" id="{073CBBB9-7F71-81A7-A08D-733AF26EE7A9}"/>
              </a:ext>
            </a:extLst>
          </p:cNvPr>
          <p:cNvSpPr txBox="1"/>
          <p:nvPr/>
        </p:nvSpPr>
        <p:spPr>
          <a:xfrm>
            <a:off x="7370618" y="1717965"/>
            <a:ext cx="4102277" cy="2308324"/>
          </a:xfrm>
          <a:prstGeom prst="rect">
            <a:avLst/>
          </a:prstGeom>
          <a:noFill/>
          <a:ln>
            <a:solidFill>
              <a:schemeClr val="accent1"/>
            </a:solidFill>
          </a:ln>
        </p:spPr>
        <p:txBody>
          <a:bodyPr wrap="none" rtlCol="0">
            <a:spAutoFit/>
          </a:bodyPr>
          <a:lstStyle/>
          <a:p>
            <a:pPr marL="285750" indent="-285750">
              <a:buFont typeface="Arial" panose="020B0604020202020204" pitchFamily="34" charset="0"/>
              <a:buChar char="•"/>
            </a:pPr>
            <a:r>
              <a:rPr lang="en-US" dirty="0"/>
              <a:t>3GPP provides</a:t>
            </a:r>
          </a:p>
          <a:p>
            <a:pPr marL="742950" lvl="1" indent="-285750">
              <a:buFont typeface="Arial" panose="020B0604020202020204" pitchFamily="34" charset="0"/>
              <a:buChar char="•"/>
            </a:pPr>
            <a:r>
              <a:rPr lang="en-US" dirty="0"/>
              <a:t>5G wireless, SBA, </a:t>
            </a:r>
            <a:r>
              <a:rPr lang="en-US" dirty="0" err="1"/>
              <a:t>etc</a:t>
            </a:r>
            <a:endParaRPr lang="en-US" dirty="0"/>
          </a:p>
          <a:p>
            <a:pPr marL="285750" indent="-285750">
              <a:buFont typeface="Arial" panose="020B0604020202020204" pitchFamily="34" charset="0"/>
              <a:buChar char="•"/>
            </a:pPr>
            <a:r>
              <a:rPr lang="en-US" dirty="0"/>
              <a:t>IETF provides:</a:t>
            </a:r>
          </a:p>
          <a:p>
            <a:pPr marL="742950" lvl="1" indent="-285750">
              <a:buFont typeface="Arial" panose="020B0604020202020204" pitchFamily="34" charset="0"/>
              <a:buChar char="•"/>
            </a:pPr>
            <a:r>
              <a:rPr lang="en-US" dirty="0"/>
              <a:t>Address management, DNS</a:t>
            </a:r>
          </a:p>
          <a:p>
            <a:pPr marL="742950" lvl="1" indent="-285750">
              <a:buFont typeface="Arial" panose="020B0604020202020204" pitchFamily="34" charset="0"/>
              <a:buChar char="•"/>
            </a:pPr>
            <a:r>
              <a:rPr lang="en-US" dirty="0"/>
              <a:t>Routing, switching, </a:t>
            </a:r>
          </a:p>
          <a:p>
            <a:pPr marL="742950" lvl="1" indent="-285750">
              <a:buFont typeface="Arial" panose="020B0604020202020204" pitchFamily="34" charset="0"/>
              <a:buChar char="•"/>
            </a:pPr>
            <a:r>
              <a:rPr lang="en-US" dirty="0"/>
              <a:t>Congestion control, TE, QoS/</a:t>
            </a:r>
            <a:r>
              <a:rPr lang="en-US" dirty="0" err="1"/>
              <a:t>QoE</a:t>
            </a:r>
            <a:endParaRPr lang="en-US" dirty="0"/>
          </a:p>
          <a:p>
            <a:pPr marL="742950" lvl="1" indent="-285750">
              <a:buFont typeface="Arial" panose="020B0604020202020204" pitchFamily="34" charset="0"/>
              <a:buChar char="•"/>
            </a:pPr>
            <a:r>
              <a:rPr lang="en-US" dirty="0"/>
              <a:t>Route exchanging with Internet</a:t>
            </a:r>
          </a:p>
          <a:p>
            <a:pPr marL="742950" lvl="1" indent="-285750">
              <a:buFont typeface="Arial" panose="020B0604020202020204" pitchFamily="34" charset="0"/>
              <a:buChar char="•"/>
            </a:pPr>
            <a:r>
              <a:rPr lang="en-US" dirty="0"/>
              <a:t>L4 and Upper layer protocols</a:t>
            </a:r>
          </a:p>
        </p:txBody>
      </p:sp>
      <p:sp>
        <p:nvSpPr>
          <p:cNvPr id="45" name="TextBox 44">
            <a:extLst>
              <a:ext uri="{FF2B5EF4-FFF2-40B4-BE49-F238E27FC236}">
                <a16:creationId xmlns:a16="http://schemas.microsoft.com/office/drawing/2014/main" id="{6945FC23-6DE8-1E96-7D0A-8E1E81813838}"/>
              </a:ext>
            </a:extLst>
          </p:cNvPr>
          <p:cNvSpPr txBox="1"/>
          <p:nvPr/>
        </p:nvSpPr>
        <p:spPr>
          <a:xfrm>
            <a:off x="4193309" y="4701311"/>
            <a:ext cx="1082348" cy="369332"/>
          </a:xfrm>
          <a:prstGeom prst="rect">
            <a:avLst/>
          </a:prstGeom>
          <a:noFill/>
        </p:spPr>
        <p:txBody>
          <a:bodyPr wrap="none" rtlCol="0">
            <a:spAutoFit/>
          </a:bodyPr>
          <a:lstStyle/>
          <a:p>
            <a:r>
              <a:rPr lang="en-US" dirty="0"/>
              <a:t>Back haul</a:t>
            </a:r>
          </a:p>
        </p:txBody>
      </p:sp>
      <p:sp>
        <p:nvSpPr>
          <p:cNvPr id="46" name="TextBox 45">
            <a:extLst>
              <a:ext uri="{FF2B5EF4-FFF2-40B4-BE49-F238E27FC236}">
                <a16:creationId xmlns:a16="http://schemas.microsoft.com/office/drawing/2014/main" id="{E8A20E6D-6CD8-5A5B-6A67-926CEE6BCA53}"/>
              </a:ext>
            </a:extLst>
          </p:cNvPr>
          <p:cNvSpPr txBox="1"/>
          <p:nvPr/>
        </p:nvSpPr>
        <p:spPr>
          <a:xfrm>
            <a:off x="3542146" y="3024911"/>
            <a:ext cx="808235" cy="369332"/>
          </a:xfrm>
          <a:prstGeom prst="rect">
            <a:avLst/>
          </a:prstGeom>
          <a:noFill/>
        </p:spPr>
        <p:txBody>
          <a:bodyPr wrap="none" rtlCol="0">
            <a:spAutoFit/>
          </a:bodyPr>
          <a:lstStyle/>
          <a:p>
            <a:r>
              <a:rPr lang="en-US" dirty="0"/>
              <a:t>Access</a:t>
            </a:r>
          </a:p>
        </p:txBody>
      </p:sp>
      <p:sp>
        <p:nvSpPr>
          <p:cNvPr id="21" name="TextBox 20">
            <a:extLst>
              <a:ext uri="{FF2B5EF4-FFF2-40B4-BE49-F238E27FC236}">
                <a16:creationId xmlns:a16="http://schemas.microsoft.com/office/drawing/2014/main" id="{DDE2435D-17A1-F686-9938-8583A2B81F71}"/>
              </a:ext>
            </a:extLst>
          </p:cNvPr>
          <p:cNvSpPr txBox="1"/>
          <p:nvPr/>
        </p:nvSpPr>
        <p:spPr>
          <a:xfrm>
            <a:off x="3629890" y="1630326"/>
            <a:ext cx="3537527" cy="1077218"/>
          </a:xfrm>
          <a:prstGeom prst="rect">
            <a:avLst/>
          </a:prstGeom>
          <a:solidFill>
            <a:schemeClr val="tx2">
              <a:lumMod val="20000"/>
              <a:lumOff val="80000"/>
            </a:schemeClr>
          </a:solidFill>
        </p:spPr>
        <p:txBody>
          <a:bodyPr wrap="square">
            <a:spAutoFit/>
          </a:bodyPr>
          <a:lstStyle/>
          <a:p>
            <a:r>
              <a:rPr lang="en-US" sz="1600" dirty="0"/>
              <a:t>Satellites support all 5G functionalities</a:t>
            </a:r>
          </a:p>
          <a:p>
            <a:pPr marL="285750" indent="-285750">
              <a:buFont typeface="Arial" panose="020B0604020202020204" pitchFamily="34" charset="0"/>
              <a:buChar char="•"/>
            </a:pPr>
            <a:r>
              <a:rPr lang="en-US" sz="1600" dirty="0"/>
              <a:t>SBA architecture</a:t>
            </a:r>
          </a:p>
          <a:p>
            <a:pPr marL="285750" indent="-285750">
              <a:buFont typeface="Arial" panose="020B0604020202020204" pitchFamily="34" charset="0"/>
              <a:buChar char="•"/>
            </a:pPr>
            <a:r>
              <a:rPr lang="en-US" sz="1600" dirty="0"/>
              <a:t>MEC on satellite</a:t>
            </a:r>
          </a:p>
          <a:p>
            <a:pPr marL="285750" indent="-285750">
              <a:buFont typeface="Arial" panose="020B0604020202020204" pitchFamily="34" charset="0"/>
              <a:buChar char="•"/>
            </a:pPr>
            <a:r>
              <a:rPr lang="en-US" sz="1600" dirty="0"/>
              <a:t>Data switch and UPF on satellite</a:t>
            </a:r>
          </a:p>
        </p:txBody>
      </p:sp>
      <p:cxnSp>
        <p:nvCxnSpPr>
          <p:cNvPr id="29" name="Connector: Curved 28">
            <a:extLst>
              <a:ext uri="{FF2B5EF4-FFF2-40B4-BE49-F238E27FC236}">
                <a16:creationId xmlns:a16="http://schemas.microsoft.com/office/drawing/2014/main" id="{26CB2B13-5693-5F16-7DEF-7C0F8E7B087B}"/>
              </a:ext>
            </a:extLst>
          </p:cNvPr>
          <p:cNvCxnSpPr>
            <a:cxnSpLocks/>
            <a:stCxn id="21" idx="2"/>
          </p:cNvCxnSpPr>
          <p:nvPr/>
        </p:nvCxnSpPr>
        <p:spPr>
          <a:xfrm rot="5400000">
            <a:off x="5022916" y="2801574"/>
            <a:ext cx="469768" cy="281709"/>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3" name="TextBox 2">
            <a:extLst>
              <a:ext uri="{FF2B5EF4-FFF2-40B4-BE49-F238E27FC236}">
                <a16:creationId xmlns:a16="http://schemas.microsoft.com/office/drawing/2014/main" id="{83E434C6-4980-CABD-D925-7DF041A5FD5C}"/>
              </a:ext>
            </a:extLst>
          </p:cNvPr>
          <p:cNvSpPr txBox="1"/>
          <p:nvPr/>
        </p:nvSpPr>
        <p:spPr>
          <a:xfrm>
            <a:off x="1320800" y="1995162"/>
            <a:ext cx="1671781" cy="338554"/>
          </a:xfrm>
          <a:prstGeom prst="rect">
            <a:avLst/>
          </a:prstGeom>
          <a:solidFill>
            <a:schemeClr val="tx2">
              <a:lumMod val="20000"/>
              <a:lumOff val="80000"/>
            </a:schemeClr>
          </a:solidFill>
        </p:spPr>
        <p:txBody>
          <a:bodyPr wrap="square">
            <a:spAutoFit/>
          </a:bodyPr>
          <a:lstStyle/>
          <a:p>
            <a:r>
              <a:rPr lang="en-US" sz="1600" dirty="0" err="1"/>
              <a:t>gNB</a:t>
            </a:r>
            <a:r>
              <a:rPr lang="en-US" sz="1600" dirty="0"/>
              <a:t> is IP capable</a:t>
            </a:r>
          </a:p>
        </p:txBody>
      </p:sp>
      <p:cxnSp>
        <p:nvCxnSpPr>
          <p:cNvPr id="28" name="Connector: Curved 27">
            <a:extLst>
              <a:ext uri="{FF2B5EF4-FFF2-40B4-BE49-F238E27FC236}">
                <a16:creationId xmlns:a16="http://schemas.microsoft.com/office/drawing/2014/main" id="{263CA562-9B8E-BB1A-4204-594EBA8130FC}"/>
              </a:ext>
            </a:extLst>
          </p:cNvPr>
          <p:cNvCxnSpPr>
            <a:cxnSpLocks/>
            <a:stCxn id="3" idx="2"/>
            <a:endCxn id="14" idx="0"/>
          </p:cNvCxnSpPr>
          <p:nvPr/>
        </p:nvCxnSpPr>
        <p:spPr>
          <a:xfrm rot="16200000" flipH="1">
            <a:off x="2312225" y="2178181"/>
            <a:ext cx="194160" cy="505229"/>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4" name="Straight Arrow Connector 43">
            <a:extLst>
              <a:ext uri="{FF2B5EF4-FFF2-40B4-BE49-F238E27FC236}">
                <a16:creationId xmlns:a16="http://schemas.microsoft.com/office/drawing/2014/main" id="{68F50DFB-807A-DCAF-394C-F119ABE4392C}"/>
              </a:ext>
            </a:extLst>
          </p:cNvPr>
          <p:cNvCxnSpPr>
            <a:cxnSpLocks/>
          </p:cNvCxnSpPr>
          <p:nvPr/>
        </p:nvCxnSpPr>
        <p:spPr>
          <a:xfrm flipV="1">
            <a:off x="8626764" y="5338618"/>
            <a:ext cx="803563" cy="434109"/>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sp>
        <p:nvSpPr>
          <p:cNvPr id="48" name="TextBox 47">
            <a:extLst>
              <a:ext uri="{FF2B5EF4-FFF2-40B4-BE49-F238E27FC236}">
                <a16:creationId xmlns:a16="http://schemas.microsoft.com/office/drawing/2014/main" id="{9D4269C4-5AD6-0B51-CBEC-8178CB59DF2E}"/>
              </a:ext>
            </a:extLst>
          </p:cNvPr>
          <p:cNvSpPr txBox="1"/>
          <p:nvPr/>
        </p:nvSpPr>
        <p:spPr>
          <a:xfrm>
            <a:off x="7347528" y="4992362"/>
            <a:ext cx="1214582" cy="584775"/>
          </a:xfrm>
          <a:prstGeom prst="rect">
            <a:avLst/>
          </a:prstGeom>
          <a:solidFill>
            <a:schemeClr val="tx2">
              <a:lumMod val="20000"/>
              <a:lumOff val="80000"/>
            </a:schemeClr>
          </a:solidFill>
        </p:spPr>
        <p:txBody>
          <a:bodyPr wrap="square">
            <a:spAutoFit/>
          </a:bodyPr>
          <a:lstStyle/>
          <a:p>
            <a:r>
              <a:rPr lang="en-US" sz="1600" dirty="0"/>
              <a:t>Routes exchanging</a:t>
            </a:r>
          </a:p>
        </p:txBody>
      </p:sp>
      <p:cxnSp>
        <p:nvCxnSpPr>
          <p:cNvPr id="49" name="Straight Arrow Connector 48">
            <a:extLst>
              <a:ext uri="{FF2B5EF4-FFF2-40B4-BE49-F238E27FC236}">
                <a16:creationId xmlns:a16="http://schemas.microsoft.com/office/drawing/2014/main" id="{6955A366-4CD9-C3A3-97EB-8196CCB1FC6B}"/>
              </a:ext>
            </a:extLst>
          </p:cNvPr>
          <p:cNvCxnSpPr>
            <a:cxnSpLocks/>
          </p:cNvCxnSpPr>
          <p:nvPr/>
        </p:nvCxnSpPr>
        <p:spPr>
          <a:xfrm>
            <a:off x="8622146" y="4696691"/>
            <a:ext cx="780472" cy="207818"/>
          </a:xfrm>
          <a:prstGeom prst="straightConnector1">
            <a:avLst/>
          </a:prstGeom>
          <a:ln>
            <a:headEnd type="triangle"/>
            <a:tailEnd type="triangle"/>
          </a:ln>
        </p:spPr>
        <p:style>
          <a:lnRef idx="1">
            <a:schemeClr val="accent2"/>
          </a:lnRef>
          <a:fillRef idx="0">
            <a:schemeClr val="accent2"/>
          </a:fillRef>
          <a:effectRef idx="0">
            <a:schemeClr val="accent2"/>
          </a:effectRef>
          <a:fontRef idx="minor">
            <a:schemeClr val="tx1"/>
          </a:fontRef>
        </p:style>
      </p:cxnSp>
      <p:cxnSp>
        <p:nvCxnSpPr>
          <p:cNvPr id="51" name="Connector: Curved 50">
            <a:extLst>
              <a:ext uri="{FF2B5EF4-FFF2-40B4-BE49-F238E27FC236}">
                <a16:creationId xmlns:a16="http://schemas.microsoft.com/office/drawing/2014/main" id="{11AD1CDF-9049-FA56-09F3-CBD3B6F7BF82}"/>
              </a:ext>
            </a:extLst>
          </p:cNvPr>
          <p:cNvCxnSpPr>
            <a:cxnSpLocks/>
            <a:stCxn id="48" idx="3"/>
          </p:cNvCxnSpPr>
          <p:nvPr/>
        </p:nvCxnSpPr>
        <p:spPr>
          <a:xfrm>
            <a:off x="8562110" y="5284750"/>
            <a:ext cx="415635" cy="210886"/>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4" name="Connector: Curved 53">
            <a:extLst>
              <a:ext uri="{FF2B5EF4-FFF2-40B4-BE49-F238E27FC236}">
                <a16:creationId xmlns:a16="http://schemas.microsoft.com/office/drawing/2014/main" id="{2BAE57D2-D92B-B628-273D-4F918EB4DD3B}"/>
              </a:ext>
            </a:extLst>
          </p:cNvPr>
          <p:cNvCxnSpPr>
            <a:cxnSpLocks/>
            <a:stCxn id="48" idx="3"/>
          </p:cNvCxnSpPr>
          <p:nvPr/>
        </p:nvCxnSpPr>
        <p:spPr>
          <a:xfrm flipV="1">
            <a:off x="8562110" y="4830618"/>
            <a:ext cx="369454" cy="454132"/>
          </a:xfrm>
          <a:prstGeom prst="curvedConnector2">
            <a:avLst/>
          </a:prstGeom>
          <a:ln>
            <a:tailEnd type="triangle"/>
          </a:ln>
        </p:spPr>
        <p:style>
          <a:lnRef idx="1">
            <a:schemeClr val="accent1"/>
          </a:lnRef>
          <a:fillRef idx="0">
            <a:schemeClr val="accent1"/>
          </a:fillRef>
          <a:effectRef idx="0">
            <a:schemeClr val="accent1"/>
          </a:effectRef>
          <a:fontRef idx="minor">
            <a:schemeClr val="tx1"/>
          </a:fontRef>
        </p:style>
      </p:cxnSp>
      <p:sp>
        <p:nvSpPr>
          <p:cNvPr id="36" name="Freeform: Shape 35">
            <a:extLst>
              <a:ext uri="{FF2B5EF4-FFF2-40B4-BE49-F238E27FC236}">
                <a16:creationId xmlns:a16="http://schemas.microsoft.com/office/drawing/2014/main" id="{21629693-166C-DAB5-4D2D-ADDE79924480}"/>
              </a:ext>
            </a:extLst>
          </p:cNvPr>
          <p:cNvSpPr/>
          <p:nvPr/>
        </p:nvSpPr>
        <p:spPr>
          <a:xfrm>
            <a:off x="3602182" y="5713820"/>
            <a:ext cx="2530763" cy="382180"/>
          </a:xfrm>
          <a:custGeom>
            <a:avLst/>
            <a:gdLst>
              <a:gd name="connsiteX0" fmla="*/ 0 w 2530763"/>
              <a:gd name="connsiteY0" fmla="*/ 382180 h 382180"/>
              <a:gd name="connsiteX1" fmla="*/ 461818 w 2530763"/>
              <a:gd name="connsiteY1" fmla="*/ 49671 h 382180"/>
              <a:gd name="connsiteX2" fmla="*/ 2041236 w 2530763"/>
              <a:gd name="connsiteY2" fmla="*/ 31198 h 382180"/>
              <a:gd name="connsiteX3" fmla="*/ 2530763 w 2530763"/>
              <a:gd name="connsiteY3" fmla="*/ 335998 h 382180"/>
            </a:gdLst>
            <a:ahLst/>
            <a:cxnLst>
              <a:cxn ang="0">
                <a:pos x="connsiteX0" y="connsiteY0"/>
              </a:cxn>
              <a:cxn ang="0">
                <a:pos x="connsiteX1" y="connsiteY1"/>
              </a:cxn>
              <a:cxn ang="0">
                <a:pos x="connsiteX2" y="connsiteY2"/>
              </a:cxn>
              <a:cxn ang="0">
                <a:pos x="connsiteX3" y="connsiteY3"/>
              </a:cxn>
            </a:cxnLst>
            <a:rect l="l" t="t" r="r" b="b"/>
            <a:pathLst>
              <a:path w="2530763" h="382180">
                <a:moveTo>
                  <a:pt x="0" y="382180"/>
                </a:moveTo>
                <a:cubicBezTo>
                  <a:pt x="60806" y="245174"/>
                  <a:pt x="121612" y="108168"/>
                  <a:pt x="461818" y="49671"/>
                </a:cubicBezTo>
                <a:cubicBezTo>
                  <a:pt x="802024" y="-8826"/>
                  <a:pt x="1696412" y="-16523"/>
                  <a:pt x="2041236" y="31198"/>
                </a:cubicBezTo>
                <a:cubicBezTo>
                  <a:pt x="2386060" y="78919"/>
                  <a:pt x="2458411" y="207458"/>
                  <a:pt x="2530763" y="335998"/>
                </a:cubicBezTo>
              </a:path>
            </a:pathLst>
          </a:custGeom>
          <a:ln>
            <a:headEnd type="arrow"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sp>
        <p:nvSpPr>
          <p:cNvPr id="37" name="Freeform: Shape 36">
            <a:extLst>
              <a:ext uri="{FF2B5EF4-FFF2-40B4-BE49-F238E27FC236}">
                <a16:creationId xmlns:a16="http://schemas.microsoft.com/office/drawing/2014/main" id="{2CB49557-ECBD-3964-300D-D7B5039D9A2C}"/>
              </a:ext>
            </a:extLst>
          </p:cNvPr>
          <p:cNvSpPr/>
          <p:nvPr/>
        </p:nvSpPr>
        <p:spPr>
          <a:xfrm>
            <a:off x="1814944" y="3925455"/>
            <a:ext cx="4188691" cy="600363"/>
          </a:xfrm>
          <a:custGeom>
            <a:avLst/>
            <a:gdLst>
              <a:gd name="connsiteX0" fmla="*/ 0 w 2530763"/>
              <a:gd name="connsiteY0" fmla="*/ 382180 h 382180"/>
              <a:gd name="connsiteX1" fmla="*/ 461818 w 2530763"/>
              <a:gd name="connsiteY1" fmla="*/ 49671 h 382180"/>
              <a:gd name="connsiteX2" fmla="*/ 2041236 w 2530763"/>
              <a:gd name="connsiteY2" fmla="*/ 31198 h 382180"/>
              <a:gd name="connsiteX3" fmla="*/ 2530763 w 2530763"/>
              <a:gd name="connsiteY3" fmla="*/ 335998 h 382180"/>
            </a:gdLst>
            <a:ahLst/>
            <a:cxnLst>
              <a:cxn ang="0">
                <a:pos x="connsiteX0" y="connsiteY0"/>
              </a:cxn>
              <a:cxn ang="0">
                <a:pos x="connsiteX1" y="connsiteY1"/>
              </a:cxn>
              <a:cxn ang="0">
                <a:pos x="connsiteX2" y="connsiteY2"/>
              </a:cxn>
              <a:cxn ang="0">
                <a:pos x="connsiteX3" y="connsiteY3"/>
              </a:cxn>
            </a:cxnLst>
            <a:rect l="l" t="t" r="r" b="b"/>
            <a:pathLst>
              <a:path w="2530763" h="382180">
                <a:moveTo>
                  <a:pt x="0" y="382180"/>
                </a:moveTo>
                <a:cubicBezTo>
                  <a:pt x="60806" y="245174"/>
                  <a:pt x="121612" y="108168"/>
                  <a:pt x="461818" y="49671"/>
                </a:cubicBezTo>
                <a:cubicBezTo>
                  <a:pt x="802024" y="-8826"/>
                  <a:pt x="1696412" y="-16523"/>
                  <a:pt x="2041236" y="31198"/>
                </a:cubicBezTo>
                <a:cubicBezTo>
                  <a:pt x="2386060" y="78919"/>
                  <a:pt x="2458411" y="207458"/>
                  <a:pt x="2530763" y="335998"/>
                </a:cubicBezTo>
              </a:path>
            </a:pathLst>
          </a:custGeom>
          <a:ln>
            <a:headEnd type="arrow" w="med" len="med"/>
            <a:tailEnd type="arrow" w="med" len="med"/>
          </a:ln>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p>
        </p:txBody>
      </p:sp>
      <p:cxnSp>
        <p:nvCxnSpPr>
          <p:cNvPr id="38" name="Connector: Curved 37">
            <a:extLst>
              <a:ext uri="{FF2B5EF4-FFF2-40B4-BE49-F238E27FC236}">
                <a16:creationId xmlns:a16="http://schemas.microsoft.com/office/drawing/2014/main" id="{4AF40010-3D25-1B3B-AA0E-1AF9E560B3DF}"/>
              </a:ext>
            </a:extLst>
          </p:cNvPr>
          <p:cNvCxnSpPr>
            <a:cxnSpLocks/>
            <a:stCxn id="48" idx="1"/>
            <a:endCxn id="37" idx="2"/>
          </p:cNvCxnSpPr>
          <p:nvPr/>
        </p:nvCxnSpPr>
        <p:spPr>
          <a:xfrm rot="10800000">
            <a:off x="5193414" y="3974464"/>
            <a:ext cx="2154114" cy="1310286"/>
          </a:xfrm>
          <a:prstGeom prst="curvedConnector3">
            <a:avLst>
              <a:gd name="adj1" fmla="val 81729"/>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5" name="Connector: Curved 54">
            <a:extLst>
              <a:ext uri="{FF2B5EF4-FFF2-40B4-BE49-F238E27FC236}">
                <a16:creationId xmlns:a16="http://schemas.microsoft.com/office/drawing/2014/main" id="{DA3DFFCF-4B09-3B8C-A63F-649F753B763B}"/>
              </a:ext>
            </a:extLst>
          </p:cNvPr>
          <p:cNvCxnSpPr>
            <a:cxnSpLocks/>
            <a:stCxn id="48" idx="1"/>
          </p:cNvCxnSpPr>
          <p:nvPr/>
        </p:nvCxnSpPr>
        <p:spPr>
          <a:xfrm rot="10800000" flipV="1">
            <a:off x="6049818" y="5284750"/>
            <a:ext cx="1297710" cy="598814"/>
          </a:xfrm>
          <a:prstGeom prst="curvedConnector3">
            <a:avLst>
              <a:gd name="adj1" fmla="val 50000"/>
            </a:avLst>
          </a:prstGeom>
          <a:ln>
            <a:tailEnd type="triangle"/>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962A481A-468F-5F56-A1BD-4389987F054B}"/>
              </a:ext>
            </a:extLst>
          </p:cNvPr>
          <p:cNvSpPr txBox="1"/>
          <p:nvPr/>
        </p:nvSpPr>
        <p:spPr>
          <a:xfrm>
            <a:off x="3814618" y="3768436"/>
            <a:ext cx="292068" cy="369332"/>
          </a:xfrm>
          <a:prstGeom prst="rect">
            <a:avLst/>
          </a:prstGeom>
          <a:noFill/>
        </p:spPr>
        <p:txBody>
          <a:bodyPr wrap="none" rtlCol="0">
            <a:spAutoFit/>
          </a:bodyPr>
          <a:lstStyle/>
          <a:p>
            <a:r>
              <a:rPr lang="en-US" dirty="0"/>
              <a:t>?</a:t>
            </a:r>
          </a:p>
        </p:txBody>
      </p:sp>
      <p:sp>
        <p:nvSpPr>
          <p:cNvPr id="59" name="TextBox 58">
            <a:extLst>
              <a:ext uri="{FF2B5EF4-FFF2-40B4-BE49-F238E27FC236}">
                <a16:creationId xmlns:a16="http://schemas.microsoft.com/office/drawing/2014/main" id="{8BD277E1-1001-04CE-D26A-0886F19B8DD5}"/>
              </a:ext>
            </a:extLst>
          </p:cNvPr>
          <p:cNvSpPr txBox="1"/>
          <p:nvPr/>
        </p:nvSpPr>
        <p:spPr>
          <a:xfrm>
            <a:off x="4742872" y="5564909"/>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20407789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DD4D3A-D6D9-16C4-2EED-B69E1F7286C3}"/>
              </a:ext>
            </a:extLst>
          </p:cNvPr>
          <p:cNvSpPr>
            <a:spLocks noGrp="1"/>
          </p:cNvSpPr>
          <p:nvPr>
            <p:ph type="title"/>
          </p:nvPr>
        </p:nvSpPr>
        <p:spPr>
          <a:xfrm>
            <a:off x="764309" y="2840470"/>
            <a:ext cx="10515600" cy="1325563"/>
          </a:xfrm>
        </p:spPr>
        <p:txBody>
          <a:bodyPr/>
          <a:lstStyle/>
          <a:p>
            <a:r>
              <a:rPr lang="en-US" dirty="0"/>
              <a:t>3GPP Use Cases</a:t>
            </a:r>
          </a:p>
        </p:txBody>
      </p:sp>
    </p:spTree>
    <p:extLst>
      <p:ext uri="{BB962C8B-B14F-4D97-AF65-F5344CB8AC3E}">
        <p14:creationId xmlns:p14="http://schemas.microsoft.com/office/powerpoint/2010/main" val="2080850664"/>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5346</TotalTime>
  <Words>1870</Words>
  <Application>Microsoft Office PowerPoint</Application>
  <PresentationFormat>Widescreen</PresentationFormat>
  <Paragraphs>223</Paragraphs>
  <Slides>18</Slides>
  <Notes>7</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18</vt:i4>
      </vt:variant>
    </vt:vector>
  </HeadingPairs>
  <TitlesOfParts>
    <vt:vector size="28" baseType="lpstr">
      <vt:lpstr>Courier</vt:lpstr>
      <vt:lpstr>system-ui</vt:lpstr>
      <vt:lpstr>Aharoni</vt:lpstr>
      <vt:lpstr>Arial</vt:lpstr>
      <vt:lpstr>Calibri</vt:lpstr>
      <vt:lpstr>Calibri Light</vt:lpstr>
      <vt:lpstr>Cambria</vt:lpstr>
      <vt:lpstr>Courier New</vt:lpstr>
      <vt:lpstr>Wingdings</vt:lpstr>
      <vt:lpstr>Office Theme</vt:lpstr>
      <vt:lpstr>Satellite Networking Problems and 3GPP Use Cases draft-lhan-problems-requirements-satellite-net IETF 116 Yokohama, Mar 27-31, 2023</vt:lpstr>
      <vt:lpstr>Agenda</vt:lpstr>
      <vt:lpstr>Problems</vt:lpstr>
      <vt:lpstr>PowerPoint Presentation</vt:lpstr>
      <vt:lpstr>Large Scale LEO Constellation- Challenges to the current IP networking technologies</vt:lpstr>
      <vt:lpstr>Problems - Connectivity</vt:lpstr>
      <vt:lpstr>Problems - Mobility, Handover, Multi-path</vt:lpstr>
      <vt:lpstr>Problems –  NTN integration with 5G and Internet</vt:lpstr>
      <vt:lpstr>3GPP Use Cases</vt:lpstr>
      <vt:lpstr>3GPP Specs related to Satellite neworks</vt:lpstr>
      <vt:lpstr>Satellite Network for 3GPP Wireless Access*</vt:lpstr>
      <vt:lpstr>3GPP SA2 Satellite Backhaul (Rel-18, on-going)</vt:lpstr>
      <vt:lpstr>Use Case: LEO w/ Multi-ISL as a 5G Backhaul*</vt:lpstr>
      <vt:lpstr>3GPP SA2 Satellite Access (Ph2, Rel-18, on-going)</vt:lpstr>
      <vt:lpstr>3GPP SA1 Satellite Access (Ph3, Rel-19, on-going) : - Use-case study on service requirements via satellite access taking into account 5G new capabilities </vt:lpstr>
      <vt:lpstr>Conclusion &amp; Next Steps</vt:lpstr>
      <vt:lpstr>Summary</vt:lpstr>
      <vt:lpstr>Thanks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Satellite Networking Side Meeting IETF 116 Yokohama, Mar 27-31, 2023</dc:title>
  <dc:creator>Lin Han</dc:creator>
  <cp:lastModifiedBy>Lin Han</cp:lastModifiedBy>
  <cp:revision>92</cp:revision>
  <dcterms:created xsi:type="dcterms:W3CDTF">2023-02-11T19:28:47Z</dcterms:created>
  <dcterms:modified xsi:type="dcterms:W3CDTF">2023-03-27T09:11:19Z</dcterms:modified>
</cp:coreProperties>
</file>

<file path=docProps/thumbnail.jpeg>
</file>